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2.xml" ContentType="application/vnd.openxmlformats-officedocument.presentationml.notesSlide+xml"/>
  <Override PartName="/ppt/tags/tag126.xml" ContentType="application/vnd.openxmlformats-officedocument.presentationml.tags+xml"/>
  <Override PartName="/ppt/notesSlides/notesSlide3.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66" r:id="rId3"/>
    <p:sldMasterId id="2147483678" r:id="rId4"/>
  </p:sldMasterIdLst>
  <p:notesMasterIdLst>
    <p:notesMasterId r:id="rId31"/>
  </p:notesMasterIdLst>
  <p:handoutMasterIdLst>
    <p:handoutMasterId r:id="rId32"/>
  </p:handoutMasterIdLst>
  <p:sldIdLst>
    <p:sldId id="284" r:id="rId5"/>
    <p:sldId id="315" r:id="rId6"/>
    <p:sldId id="256" r:id="rId7"/>
    <p:sldId id="264" r:id="rId8"/>
    <p:sldId id="265" r:id="rId9"/>
    <p:sldId id="344" r:id="rId10"/>
    <p:sldId id="257" r:id="rId11"/>
    <p:sldId id="286" r:id="rId12"/>
    <p:sldId id="373" r:id="rId13"/>
    <p:sldId id="374" r:id="rId14"/>
    <p:sldId id="375" r:id="rId15"/>
    <p:sldId id="382" r:id="rId16"/>
    <p:sldId id="383" r:id="rId17"/>
    <p:sldId id="381" r:id="rId18"/>
    <p:sldId id="384" r:id="rId19"/>
    <p:sldId id="377" r:id="rId20"/>
    <p:sldId id="379" r:id="rId21"/>
    <p:sldId id="378" r:id="rId22"/>
    <p:sldId id="258" r:id="rId23"/>
    <p:sldId id="277" r:id="rId24"/>
    <p:sldId id="278" r:id="rId25"/>
    <p:sldId id="385" r:id="rId26"/>
    <p:sldId id="386" r:id="rId27"/>
    <p:sldId id="279" r:id="rId28"/>
    <p:sldId id="380" r:id="rId29"/>
    <p:sldId id="283" r:id="rId30"/>
  </p:sldIdLst>
  <p:sldSz cx="12192000" cy="6858000"/>
  <p:notesSz cx="6858000" cy="9144000"/>
  <p:embeddedFontLst>
    <p:embeddedFont>
      <p:font typeface="方正粗黑宋简体" panose="02010600030101010101" charset="-122"/>
      <p:regular r:id="rId33"/>
    </p:embeddedFont>
    <p:embeddedFont>
      <p:font typeface="Arial Black" panose="020B0A04020102020204" pitchFamily="34" charset="0"/>
      <p:bold r:id="rId34"/>
    </p:embeddedFont>
    <p:embeddedFont>
      <p:font typeface="Calibri" panose="020F0502020204030204" pitchFamily="34" charset="0"/>
      <p:regular r:id="rId35"/>
      <p:bold r:id="rId36"/>
      <p:italic r:id="rId37"/>
      <p:boldItalic r:id="rId38"/>
    </p:embeddedFont>
    <p:embeddedFont>
      <p:font typeface="Cambria Math" panose="02040503050406030204" pitchFamily="18" charset="0"/>
      <p:regular r:id="rId39"/>
    </p:embeddedFont>
    <p:embeddedFont>
      <p:font typeface="微软雅黑" panose="020B0503020204020204" pitchFamily="34" charset="-122"/>
      <p:regular r:id="rId40"/>
      <p:bold r:id="rId4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7469" userDrawn="1">
          <p15:clr>
            <a:srgbClr val="A4A3A4"/>
          </p15:clr>
        </p15:guide>
        <p15:guide id="3" pos="667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0000"/>
    <a:srgbClr val="C00000"/>
    <a:srgbClr val="10E2EA"/>
    <a:srgbClr val="C6F8FB"/>
    <a:srgbClr val="DDF4EA"/>
    <a:srgbClr val="930010"/>
    <a:srgbClr val="AF252A"/>
    <a:srgbClr val="A8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5304" autoAdjust="0"/>
  </p:normalViewPr>
  <p:slideViewPr>
    <p:cSldViewPr snapToGrid="0">
      <p:cViewPr varScale="1">
        <p:scale>
          <a:sx n="68" d="100"/>
          <a:sy n="68" d="100"/>
        </p:scale>
        <p:origin x="882" y="54"/>
      </p:cViewPr>
      <p:guideLst>
        <p:guide orient="horz" pos="2160"/>
        <p:guide pos="7469"/>
        <p:guide pos="667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6.xml"/><Relationship Id="rId41" Type="http://schemas.openxmlformats.org/officeDocument/2006/relationships/font" Target="fonts/font9.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2022/10/8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171450" indent="-171450">
              <a:buFont typeface="Arial" panose="020B0604020202020204" pitchFamily="34" charset="0"/>
              <a:buChar char="•"/>
            </a:pP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Arial" panose="020B0604020202020204" pitchFamily="34" charset="0"/>
              <a:buNone/>
            </a:pPr>
            <a:r>
              <a:rPr lang="zh-CN" altLang="en-US" b="0" i="0" dirty="0">
                <a:solidFill>
                  <a:srgbClr val="000000"/>
                </a:solidFill>
                <a:effectLst/>
                <a:latin typeface="微软雅黑" panose="020B0503020204020204" pitchFamily="34" charset="-122"/>
                <a:ea typeface="微软雅黑" panose="020B0503020204020204" pitchFamily="34" charset="-122"/>
              </a:rPr>
              <a:t>如图所示，选择</a:t>
            </a:r>
            <a:r>
              <a:rPr lang="en-US" altLang="zh-CN" b="0" i="0" dirty="0">
                <a:solidFill>
                  <a:srgbClr val="000000"/>
                </a:solidFill>
                <a:effectLst/>
                <a:latin typeface="微软雅黑" panose="020B0503020204020204" pitchFamily="34" charset="-122"/>
                <a:ea typeface="微软雅黑" panose="020B0503020204020204" pitchFamily="34" charset="-122"/>
              </a:rPr>
              <a:t>view-1</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view 2</a:t>
            </a:r>
            <a:r>
              <a:rPr lang="zh-CN" altLang="en-US" b="0" i="0" dirty="0">
                <a:solidFill>
                  <a:srgbClr val="000000"/>
                </a:solidFill>
                <a:effectLst/>
                <a:latin typeface="微软雅黑" panose="020B0503020204020204" pitchFamily="34" charset="-122"/>
                <a:ea typeface="微软雅黑" panose="020B0503020204020204" pitchFamily="34" charset="-122"/>
              </a:rPr>
              <a:t>的公共区域中的实例作为锚，这可以桥接出现在非重叠局部视图中的实例</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r>
              <a:rPr lang="en-US" altLang="zh-CN" dirty="0"/>
              <a:t>Z</a:t>
            </a:r>
            <a:r>
              <a:rPr lang="zh-CN" altLang="en-US" dirty="0"/>
              <a:t>（</a:t>
            </a:r>
            <a:r>
              <a:rPr lang="en-US" altLang="zh-CN" dirty="0"/>
              <a:t>v</a:t>
            </a:r>
            <a:r>
              <a:rPr lang="zh-CN" altLang="en-US" dirty="0"/>
              <a:t>）为视图内的截断相似度，分子为高斯核函数，基于高斯核函数定义的一个截断相似度</a:t>
            </a:r>
          </a:p>
        </p:txBody>
      </p:sp>
    </p:spTree>
    <p:extLst>
      <p:ext uri="{BB962C8B-B14F-4D97-AF65-F5344CB8AC3E}">
        <p14:creationId xmlns:p14="http://schemas.microsoft.com/office/powerpoint/2010/main" val="2128512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Arial" panose="020B0604020202020204" pitchFamily="34" charset="0"/>
              <a:buNone/>
            </a:pPr>
            <a:r>
              <a:rPr lang="zh-CN" altLang="en-US" b="0" i="0" dirty="0">
                <a:solidFill>
                  <a:srgbClr val="000000"/>
                </a:solidFill>
                <a:effectLst/>
                <a:latin typeface="微软雅黑" panose="020B0503020204020204" pitchFamily="34" charset="-122"/>
                <a:ea typeface="微软雅黑" panose="020B0503020204020204" pitchFamily="34" charset="-122"/>
              </a:rPr>
              <a:t>如图所示，选择</a:t>
            </a:r>
            <a:r>
              <a:rPr lang="en-US" altLang="zh-CN" b="0" i="0" dirty="0">
                <a:solidFill>
                  <a:srgbClr val="000000"/>
                </a:solidFill>
                <a:effectLst/>
                <a:latin typeface="微软雅黑" panose="020B0503020204020204" pitchFamily="34" charset="-122"/>
                <a:ea typeface="微软雅黑" panose="020B0503020204020204" pitchFamily="34" charset="-122"/>
              </a:rPr>
              <a:t>view-1</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view 2</a:t>
            </a:r>
            <a:r>
              <a:rPr lang="zh-CN" altLang="en-US" b="0" i="0" dirty="0">
                <a:solidFill>
                  <a:srgbClr val="000000"/>
                </a:solidFill>
                <a:effectLst/>
                <a:latin typeface="微软雅黑" panose="020B0503020204020204" pitchFamily="34" charset="-122"/>
                <a:ea typeface="微软雅黑" panose="020B0503020204020204" pitchFamily="34" charset="-122"/>
              </a:rPr>
              <a:t>的公共区域中的实例作为锚，这可以桥接出现在非重叠局部视图中的实例</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r>
              <a:rPr lang="en-US" altLang="zh-CN" dirty="0"/>
              <a:t>Z</a:t>
            </a:r>
            <a:r>
              <a:rPr lang="zh-CN" altLang="en-US" dirty="0"/>
              <a:t>（</a:t>
            </a:r>
            <a:r>
              <a:rPr lang="en-US" altLang="zh-CN" dirty="0"/>
              <a:t>v</a:t>
            </a:r>
            <a:r>
              <a:rPr lang="zh-CN" altLang="en-US" dirty="0"/>
              <a:t>）为视图内的截断相似度，分子为高斯核函数，基于高斯核函数定义的一个截断相似度</a:t>
            </a:r>
          </a:p>
        </p:txBody>
      </p:sp>
    </p:spTree>
    <p:extLst>
      <p:ext uri="{BB962C8B-B14F-4D97-AF65-F5344CB8AC3E}">
        <p14:creationId xmlns:p14="http://schemas.microsoft.com/office/powerpoint/2010/main" val="1350579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Arial" panose="020B0604020202020204" pitchFamily="34" charset="0"/>
              <a:buNone/>
            </a:pPr>
            <a:r>
              <a:rPr lang="zh-CN" altLang="en-US" b="0" i="0" dirty="0">
                <a:solidFill>
                  <a:srgbClr val="000000"/>
                </a:solidFill>
                <a:effectLst/>
                <a:latin typeface="微软雅黑" panose="020B0503020204020204" pitchFamily="34" charset="-122"/>
                <a:ea typeface="微软雅黑" panose="020B0503020204020204" pitchFamily="34" charset="-122"/>
              </a:rPr>
              <a:t>锚点选择的两种常用方式是随机策略和</a:t>
            </a:r>
            <a:r>
              <a:rPr lang="en-US" altLang="zh-CN" b="0" i="0" dirty="0">
                <a:solidFill>
                  <a:srgbClr val="000000"/>
                </a:solidFill>
                <a:effectLst/>
                <a:latin typeface="微软雅黑" panose="020B0503020204020204" pitchFamily="34" charset="-122"/>
                <a:ea typeface="微软雅黑" panose="020B0503020204020204" pitchFamily="34" charset="-122"/>
              </a:rPr>
              <a:t>k-</a:t>
            </a:r>
            <a:r>
              <a:rPr lang="zh-CN" altLang="en-US" b="0" i="0" dirty="0">
                <a:solidFill>
                  <a:srgbClr val="000000"/>
                </a:solidFill>
                <a:effectLst/>
                <a:latin typeface="微软雅黑" panose="020B0503020204020204" pitchFamily="34" charset="-122"/>
                <a:ea typeface="微软雅黑" panose="020B0503020204020204" pitchFamily="34" charset="-122"/>
              </a:rPr>
              <a:t>均值</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r>
              <a:rPr lang="zh-CN" altLang="en-US" dirty="0"/>
              <a:t>该方法在</a:t>
            </a:r>
            <a:r>
              <a:rPr lang="en-US" altLang="zh-CN" dirty="0"/>
              <a:t>APMC</a:t>
            </a:r>
            <a:r>
              <a:rPr lang="zh-CN" altLang="en-US" dirty="0"/>
              <a:t>的基础上，加入了二部图，能够更好地处理大规模的数据集。</a:t>
            </a:r>
            <a:endParaRPr lang="en-US" altLang="zh-CN" dirty="0"/>
          </a:p>
          <a:p>
            <a:pPr marL="0" indent="0">
              <a:buFont typeface="Arial" panose="020B0604020202020204" pitchFamily="34" charset="0"/>
              <a:buNone/>
            </a:pPr>
            <a:r>
              <a:rPr lang="zh-CN" altLang="en-US" dirty="0"/>
              <a:t>其次锚点选择不同，以及对每个视图构造了一个二部图，之后融合成一个融合二部图，对这个</a:t>
            </a:r>
            <a:r>
              <a:rPr lang="en-US" altLang="zh-CN" dirty="0"/>
              <a:t>Z</a:t>
            </a:r>
            <a:r>
              <a:rPr lang="zh-CN" altLang="en-US" dirty="0"/>
              <a:t>进行谱聚类得到聚类标签</a:t>
            </a:r>
          </a:p>
        </p:txBody>
      </p:sp>
    </p:spTree>
    <p:extLst>
      <p:ext uri="{BB962C8B-B14F-4D97-AF65-F5344CB8AC3E}">
        <p14:creationId xmlns:p14="http://schemas.microsoft.com/office/powerpoint/2010/main" val="831522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Arial" panose="020B0604020202020204" pitchFamily="34" charset="0"/>
              <a:buNone/>
            </a:pPr>
            <a:endParaRPr lang="zh-CN" altLang="en-US" dirty="0"/>
          </a:p>
        </p:txBody>
      </p:sp>
    </p:spTree>
    <p:extLst>
      <p:ext uri="{BB962C8B-B14F-4D97-AF65-F5344CB8AC3E}">
        <p14:creationId xmlns:p14="http://schemas.microsoft.com/office/powerpoint/2010/main" val="3735461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Arial" panose="020B0604020202020204" pitchFamily="34" charset="0"/>
              <a:buNone/>
            </a:pPr>
            <a:r>
              <a:rPr lang="zh-CN" altLang="en-US" dirty="0"/>
              <a:t>目前不完全多视图聚类的方法有很多种，经过调研，我选择了目前效果最好的一张</a:t>
            </a:r>
            <a:r>
              <a:rPr lang="en-US" altLang="zh-CN" dirty="0"/>
              <a:t>IMVC</a:t>
            </a:r>
            <a:r>
              <a:rPr lang="zh-CN" altLang="en-US" dirty="0"/>
              <a:t>方法，</a:t>
            </a:r>
            <a:r>
              <a:rPr lang="en-US" altLang="zh-CN" dirty="0"/>
              <a:t>FIMVC</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b="0" i="0" dirty="0">
                <a:solidFill>
                  <a:srgbClr val="000000"/>
                </a:solidFill>
                <a:effectLst/>
                <a:latin typeface="微软雅黑" panose="020B0503020204020204" pitchFamily="34" charset="-122"/>
                <a:ea typeface="微软雅黑" panose="020B0503020204020204" pitchFamily="34" charset="-122"/>
              </a:rPr>
              <a:t>在每次迭代中，</a:t>
            </a:r>
            <a:r>
              <a:rPr lang="en-US" altLang="zh-CN" b="0" i="0" dirty="0">
                <a:solidFill>
                  <a:srgbClr val="000000"/>
                </a:solidFill>
                <a:effectLst/>
                <a:latin typeface="微软雅黑" panose="020B0503020204020204" pitchFamily="34" charset="-122"/>
                <a:ea typeface="微软雅黑" panose="020B0503020204020204" pitchFamily="34" charset="-122"/>
              </a:rPr>
              <a:t>FIMVC-VIA</a:t>
            </a:r>
            <a:r>
              <a:rPr lang="zh-CN" altLang="en-US" b="0" i="0" dirty="0">
                <a:solidFill>
                  <a:srgbClr val="000000"/>
                </a:solidFill>
                <a:effectLst/>
                <a:latin typeface="微软雅黑" panose="020B0503020204020204" pitchFamily="34" charset="-122"/>
                <a:ea typeface="微软雅黑" panose="020B0503020204020204" pitchFamily="34" charset="-122"/>
              </a:rPr>
              <a:t>首先学习每个视图上的独立锚点。然后，基于所学习的锚点来学习每个视图上的权重。</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b="0" i="0" dirty="0">
                <a:solidFill>
                  <a:srgbClr val="000000"/>
                </a:solidFill>
                <a:effectLst/>
                <a:latin typeface="微软雅黑" panose="020B0503020204020204" pitchFamily="34" charset="-122"/>
                <a:ea typeface="微软雅黑" panose="020B0503020204020204" pitchFamily="34" charset="-122"/>
              </a:rPr>
              <a:t>由于我们现有数据规模十分小，所有用这个方法效果比上一个方法好，如果之后的数据集很大，则用上一个方法，这两个方法算法在大体上差不多，只有细微差别</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b="0" i="0" dirty="0">
                <a:solidFill>
                  <a:srgbClr val="000000"/>
                </a:solidFill>
                <a:effectLst/>
                <a:latin typeface="微软雅黑" panose="020B0503020204020204" pitchFamily="34" charset="-122"/>
                <a:ea typeface="微软雅黑" panose="020B0503020204020204" pitchFamily="34" charset="-122"/>
              </a:rPr>
              <a:t>最后，我们构造了具有视图无关锚点和系数的共识锚点图。</a:t>
            </a:r>
            <a:endParaRPr lang="zh-CN" altLang="en-US" dirty="0"/>
          </a:p>
          <a:p>
            <a:pPr marL="171450" indent="-171450">
              <a:buFont typeface="Arial" panose="020B0604020202020204" pitchFamily="34" charset="0"/>
              <a:buChar char="•"/>
            </a:pPr>
            <a:endParaRPr lang="zh-CN" altLang="en-US" dirty="0"/>
          </a:p>
        </p:txBody>
      </p:sp>
    </p:spTree>
    <p:extLst>
      <p:ext uri="{BB962C8B-B14F-4D97-AF65-F5344CB8AC3E}">
        <p14:creationId xmlns:p14="http://schemas.microsoft.com/office/powerpoint/2010/main" val="598959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Arial" panose="020B0604020202020204" pitchFamily="34" charset="0"/>
              <a:buNone/>
            </a:pPr>
            <a:r>
              <a:rPr lang="zh-CN" altLang="en-US" dirty="0"/>
              <a:t>要做谱聚类，所有现对</a:t>
            </a:r>
            <a:r>
              <a:rPr lang="en-US" altLang="zh-CN" dirty="0"/>
              <a:t>Z</a:t>
            </a:r>
            <a:r>
              <a:rPr lang="zh-CN" altLang="en-US" dirty="0"/>
              <a:t>进行奇异值分解，是为了得到谱嵌入，在对其执行</a:t>
            </a:r>
            <a:r>
              <a:rPr lang="en-US" altLang="zh-CN" dirty="0"/>
              <a:t>K-means</a:t>
            </a:r>
            <a:r>
              <a:rPr lang="zh-CN" altLang="en-US" dirty="0"/>
              <a:t>得到聚类标签。</a:t>
            </a:r>
            <a:endParaRPr lang="en-US" altLang="zh-CN" dirty="0"/>
          </a:p>
        </p:txBody>
      </p:sp>
    </p:spTree>
    <p:extLst>
      <p:ext uri="{BB962C8B-B14F-4D97-AF65-F5344CB8AC3E}">
        <p14:creationId xmlns:p14="http://schemas.microsoft.com/office/powerpoint/2010/main" val="1520992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Arial" panose="020B0604020202020204" pitchFamily="34" charset="0"/>
              <a:buNone/>
            </a:pPr>
            <a:endParaRPr lang="zh-CN" altLang="en-US" dirty="0"/>
          </a:p>
        </p:txBody>
      </p:sp>
    </p:spTree>
    <p:extLst>
      <p:ext uri="{BB962C8B-B14F-4D97-AF65-F5344CB8AC3E}">
        <p14:creationId xmlns:p14="http://schemas.microsoft.com/office/powerpoint/2010/main" val="2179978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Arial" panose="020B0604020202020204" pitchFamily="34" charset="0"/>
              <a:buNone/>
            </a:pPr>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Arial" panose="020B0604020202020204" pitchFamily="34" charset="0"/>
              <a:buNone/>
            </a:pPr>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Arial" panose="020B0604020202020204" pitchFamily="34" charset="0"/>
              <a:buNone/>
            </a:pPr>
            <a:endParaRPr lang="zh-CN" altLang="en-US" dirty="0"/>
          </a:p>
        </p:txBody>
      </p:sp>
    </p:spTree>
    <p:extLst>
      <p:ext uri="{BB962C8B-B14F-4D97-AF65-F5344CB8AC3E}">
        <p14:creationId xmlns:p14="http://schemas.microsoft.com/office/powerpoint/2010/main" val="1154495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Arial" panose="020B0604020202020204" pitchFamily="34" charset="0"/>
              <a:buNone/>
            </a:pPr>
            <a:endParaRPr lang="zh-CN" altLang="en-US" dirty="0"/>
          </a:p>
        </p:txBody>
      </p:sp>
    </p:spTree>
    <p:extLst>
      <p:ext uri="{BB962C8B-B14F-4D97-AF65-F5344CB8AC3E}">
        <p14:creationId xmlns:p14="http://schemas.microsoft.com/office/powerpoint/2010/main" val="17142412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Arial" panose="020B0604020202020204" pitchFamily="34" charset="0"/>
              <a:buNone/>
            </a:pPr>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Arial" panose="020B0604020202020204" pitchFamily="34" charset="0"/>
              <a:buNone/>
            </a:pPr>
            <a:endParaRPr lang="zh-CN" altLang="en-US" dirty="0"/>
          </a:p>
        </p:txBody>
      </p:sp>
    </p:spTree>
    <p:extLst>
      <p:ext uri="{BB962C8B-B14F-4D97-AF65-F5344CB8AC3E}">
        <p14:creationId xmlns:p14="http://schemas.microsoft.com/office/powerpoint/2010/main" val="1540909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171450" indent="-171450">
              <a:buFont typeface="Arial" panose="020B0604020202020204" pitchFamily="34" charset="0"/>
              <a:buChar char="•"/>
            </a:pP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Arial" panose="020B0604020202020204" pitchFamily="34" charset="0"/>
              <a:buNone/>
            </a:pP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Wingdings" panose="05000000000000000000" charset="0"/>
              <a:buNone/>
            </a:pP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171450" indent="-171450">
              <a:buFont typeface="Arial" panose="020B0604020202020204" pitchFamily="34" charset="0"/>
              <a:buChar char="•"/>
            </a:pP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171450" indent="-171450">
              <a:buFont typeface="Arial" panose="020B0604020202020204" pitchFamily="34" charset="0"/>
              <a:buChar char="•"/>
            </a:pP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171450" indent="-171450">
              <a:buFont typeface="Arial" panose="020B0604020202020204" pitchFamily="34" charset="0"/>
              <a:buChar char="•"/>
            </a:pPr>
            <a:endParaRPr lang="zh-CN" altLang="en-US"/>
          </a:p>
        </p:txBody>
      </p:sp>
    </p:spTree>
    <p:extLst>
      <p:ext uri="{BB962C8B-B14F-4D97-AF65-F5344CB8AC3E}">
        <p14:creationId xmlns:p14="http://schemas.microsoft.com/office/powerpoint/2010/main" val="2256668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00" b="0" dirty="0">
                <a:latin typeface="微软雅黑" panose="020B0503020204020204" charset="-122"/>
                <a:ea typeface="微软雅黑" panose="020B0503020204020204" charset="-122"/>
                <a:cs typeface="微软雅黑" panose="020B0503020204020204" charset="-122"/>
              </a:rPr>
              <a:t>当前机器学习的主导模式是对单一视图中表示的数据运行算法。我们称这种范式为单视图学习，因为它不考虑来自其他视点的任何其他相关信息。这与我们人类的学习形成了鲜明对比。我们人类经常从不同的角度看待问题。这就是为什么我们可以整体地、全面地处理一个问题。</a:t>
            </a:r>
          </a:p>
          <a:p>
            <a:pPr marL="171450" indent="-171450">
              <a:buFont typeface="Arial" panose="020B0604020202020204" pitchFamily="34" charset="0"/>
              <a:buChar char="•"/>
            </a:pPr>
            <a:endParaRPr lang="zh-CN" altLang="en-US" dirty="0"/>
          </a:p>
        </p:txBody>
      </p:sp>
    </p:spTree>
    <p:extLst>
      <p:ext uri="{BB962C8B-B14F-4D97-AF65-F5344CB8AC3E}">
        <p14:creationId xmlns:p14="http://schemas.microsoft.com/office/powerpoint/2010/main" val="1168313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buFont typeface="Arial" panose="020B0604020202020204" pitchFamily="34" charset="0"/>
              <a:buNone/>
            </a:pPr>
            <a:r>
              <a:rPr lang="zh-CN" altLang="en-US" b="0" i="0" dirty="0">
                <a:solidFill>
                  <a:srgbClr val="000000"/>
                </a:solidFill>
                <a:effectLst/>
                <a:latin typeface="微软雅黑" panose="020B0503020204020204" pitchFamily="34" charset="-122"/>
                <a:ea typeface="微软雅黑" panose="020B0503020204020204" pitchFamily="34" charset="-122"/>
              </a:rPr>
              <a:t>如图所示，选择</a:t>
            </a:r>
            <a:r>
              <a:rPr lang="en-US" altLang="zh-CN" b="0" i="0" dirty="0">
                <a:solidFill>
                  <a:srgbClr val="000000"/>
                </a:solidFill>
                <a:effectLst/>
                <a:latin typeface="微软雅黑" panose="020B0503020204020204" pitchFamily="34" charset="-122"/>
                <a:ea typeface="微软雅黑" panose="020B0503020204020204" pitchFamily="34" charset="-122"/>
              </a:rPr>
              <a:t>view-1</a:t>
            </a:r>
            <a:r>
              <a:rPr lang="zh-CN" altLang="en-US" b="0" i="0" dirty="0">
                <a:solidFill>
                  <a:srgbClr val="000000"/>
                </a:solidFill>
                <a:effectLst/>
                <a:latin typeface="微软雅黑" panose="020B0503020204020204" pitchFamily="34" charset="-122"/>
                <a:ea typeface="微软雅黑" panose="020B0503020204020204" pitchFamily="34" charset="-122"/>
              </a:rPr>
              <a:t>和</a:t>
            </a:r>
            <a:r>
              <a:rPr lang="en-US" altLang="zh-CN" b="0" i="0" dirty="0">
                <a:solidFill>
                  <a:srgbClr val="000000"/>
                </a:solidFill>
                <a:effectLst/>
                <a:latin typeface="微软雅黑" panose="020B0503020204020204" pitchFamily="34" charset="-122"/>
                <a:ea typeface="微软雅黑" panose="020B0503020204020204" pitchFamily="34" charset="-122"/>
              </a:rPr>
              <a:t>view 2</a:t>
            </a:r>
            <a:r>
              <a:rPr lang="zh-CN" altLang="en-US" b="0" i="0" dirty="0">
                <a:solidFill>
                  <a:srgbClr val="000000"/>
                </a:solidFill>
                <a:effectLst/>
                <a:latin typeface="微软雅黑" panose="020B0503020204020204" pitchFamily="34" charset="-122"/>
                <a:ea typeface="微软雅黑" panose="020B0503020204020204" pitchFamily="34" charset="-122"/>
              </a:rPr>
              <a:t>的公共区域中的实例作为锚，这可以桥接出现在非重叠局部视图中的实例</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0" indent="0">
              <a:buFont typeface="Arial" panose="020B0604020202020204" pitchFamily="34" charset="0"/>
              <a:buNone/>
            </a:pPr>
            <a:r>
              <a:rPr lang="en-US" altLang="zh-CN" dirty="0"/>
              <a:t>Z</a:t>
            </a:r>
            <a:r>
              <a:rPr lang="zh-CN" altLang="en-US" dirty="0"/>
              <a:t>（</a:t>
            </a:r>
            <a:r>
              <a:rPr lang="en-US" altLang="zh-CN" dirty="0"/>
              <a:t>v</a:t>
            </a:r>
            <a:r>
              <a:rPr lang="zh-CN" altLang="en-US" dirty="0"/>
              <a:t>）为视图内的截断相似度，分子为高斯核函数，基于高斯核函数定义的一个截断相似度</a:t>
            </a:r>
            <a:endParaRPr lang="en-US" altLang="zh-CN" dirty="0"/>
          </a:p>
          <a:p>
            <a:pPr marL="0" indent="0">
              <a:buFont typeface="Arial" panose="020B0604020202020204" pitchFamily="34" charset="0"/>
              <a:buNone/>
            </a:pPr>
            <a:r>
              <a:rPr lang="zh-CN" altLang="en-US" dirty="0"/>
              <a:t>得到同意相似度矩阵</a:t>
            </a:r>
            <a:r>
              <a:rPr lang="en-US" altLang="zh-CN" dirty="0"/>
              <a:t>S</a:t>
            </a:r>
            <a:r>
              <a:rPr lang="zh-CN" altLang="en-US" dirty="0"/>
              <a:t>后，继续做一个基于融合相似度的谱聚类以此得到聚类标签。</a:t>
            </a:r>
          </a:p>
        </p:txBody>
      </p:sp>
    </p:spTree>
    <p:extLst>
      <p:ext uri="{BB962C8B-B14F-4D97-AF65-F5344CB8AC3E}">
        <p14:creationId xmlns:p14="http://schemas.microsoft.com/office/powerpoint/2010/main" val="634050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Master" Target="../slideMasters/slideMaster3.xml"/><Relationship Id="rId5" Type="http://schemas.openxmlformats.org/officeDocument/2006/relationships/tags" Target="../tags/tag20.xml"/><Relationship Id="rId4"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Master" Target="../slideMasters/slideMaster3.xml"/><Relationship Id="rId5" Type="http://schemas.openxmlformats.org/officeDocument/2006/relationships/tags" Target="../tags/tag25.xml"/><Relationship Id="rId4" Type="http://schemas.openxmlformats.org/officeDocument/2006/relationships/tags" Target="../tags/tag24.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Master" Target="../slideMasters/slideMaster3.xml"/><Relationship Id="rId5" Type="http://schemas.openxmlformats.org/officeDocument/2006/relationships/tags" Target="../tags/tag30.xml"/><Relationship Id="rId4" Type="http://schemas.openxmlformats.org/officeDocument/2006/relationships/tags" Target="../tags/tag2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slideMaster" Target="../slideMasters/slideMaster3.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44.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9"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slideMaster" Target="../slideMasters/slideMaster3.xml"/><Relationship Id="rId4" Type="http://schemas.openxmlformats.org/officeDocument/2006/relationships/tags" Target="../tags/tag48.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54.xml"/><Relationship Id="rId7" Type="http://schemas.openxmlformats.org/officeDocument/2006/relationships/slideMaster" Target="../slideMasters/slideMaster3.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3.xml"/><Relationship Id="rId5" Type="http://schemas.openxmlformats.org/officeDocument/2006/relationships/tags" Target="../tags/tag62.xml"/><Relationship Id="rId4" Type="http://schemas.openxmlformats.org/officeDocument/2006/relationships/tags" Target="../tags/tag61.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slideMaster" Target="../slideMasters/slideMaster3.xml"/><Relationship Id="rId4" Type="http://schemas.openxmlformats.org/officeDocument/2006/relationships/tags" Target="../tags/tag66.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69.xml"/><Relationship Id="rId7" Type="http://schemas.openxmlformats.org/officeDocument/2006/relationships/image" Target="../media/image1.jpe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slideMaster" Target="../slideMasters/slideMaster3.xml"/><Relationship Id="rId5" Type="http://schemas.openxmlformats.org/officeDocument/2006/relationships/tags" Target="../tags/tag71.xml"/><Relationship Id="rId4" Type="http://schemas.openxmlformats.org/officeDocument/2006/relationships/tags" Target="../tags/tag70.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6.xml"/><Relationship Id="rId1" Type="http://schemas.openxmlformats.org/officeDocument/2006/relationships/tags" Target="../tags/tag75.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78.xml"/><Relationship Id="rId1" Type="http://schemas.openxmlformats.org/officeDocument/2006/relationships/tags" Target="../tags/tag7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0.xml"/><Relationship Id="rId1" Type="http://schemas.openxmlformats.org/officeDocument/2006/relationships/tags" Target="../tags/tag79.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2.xml"/><Relationship Id="rId1" Type="http://schemas.openxmlformats.org/officeDocument/2006/relationships/tags" Target="../tags/tag81.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4.xml"/><Relationship Id="rId1" Type="http://schemas.openxmlformats.org/officeDocument/2006/relationships/tags" Target="../tags/tag83.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5" Type="http://schemas.openxmlformats.org/officeDocument/2006/relationships/slideMaster" Target="../slideMasters/slideMaster4.xml"/><Relationship Id="rId4" Type="http://schemas.openxmlformats.org/officeDocument/2006/relationships/tags" Target="../tags/tag88.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0.xml"/><Relationship Id="rId1" Type="http://schemas.openxmlformats.org/officeDocument/2006/relationships/tags" Target="../tags/tag89.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93.xml"/><Relationship Id="rId7" Type="http://schemas.openxmlformats.org/officeDocument/2006/relationships/slideMaster" Target="../slideMasters/slideMaster4.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slideMaster" Target="../slideMasters/slideMaster4.xml"/><Relationship Id="rId5" Type="http://schemas.openxmlformats.org/officeDocument/2006/relationships/tags" Target="../tags/tag101.xml"/><Relationship Id="rId4" Type="http://schemas.openxmlformats.org/officeDocument/2006/relationships/tags" Target="../tags/tag100.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5" Type="http://schemas.openxmlformats.org/officeDocument/2006/relationships/slideMaster" Target="../slideMasters/slideMaster4.xml"/><Relationship Id="rId4" Type="http://schemas.openxmlformats.org/officeDocument/2006/relationships/tags" Target="../tags/tag105.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slideMaster" Target="../slideMasters/slideMaster4.xml"/><Relationship Id="rId5" Type="http://schemas.openxmlformats.org/officeDocument/2006/relationships/tags" Target="../tags/tag110.xml"/><Relationship Id="rId4" Type="http://schemas.openxmlformats.org/officeDocument/2006/relationships/tags" Target="../tags/tag10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2022/10/8</a:t>
            </a:fld>
            <a:endParaRPr lang="zh-CN" altLang="en-US"/>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2022/10/8</a:t>
            </a:fld>
            <a:endParaRPr lang="zh-CN" altLang="en-US"/>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2022/10/8</a:t>
            </a:fld>
            <a:endParaRPr lang="zh-CN" altLang="en-US"/>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1265555" y="486410"/>
            <a:ext cx="6795770" cy="697230"/>
          </a:xfrm>
        </p:spPr>
        <p:txBody>
          <a:bodyPr>
            <a:noAutofit/>
          </a:bodyPr>
          <a:lstStyle>
            <a:lvl1pPr>
              <a:defRPr sz="3700" b="1"/>
            </a:lvl1pPr>
          </a:lstStyle>
          <a:p>
            <a:r>
              <a:rPr lang="zh-CN" altLang="en-US"/>
              <a:t>单击此处编辑母版标题样式</a:t>
            </a:r>
          </a:p>
        </p:txBody>
      </p:sp>
      <p:sp>
        <p:nvSpPr>
          <p:cNvPr id="3" name="文本占位符 2"/>
          <p:cNvSpPr>
            <a:spLocks noGrp="1"/>
          </p:cNvSpPr>
          <p:nvPr>
            <p:ph type="body" idx="1" hasCustomPrompt="1"/>
          </p:nvPr>
        </p:nvSpPr>
        <p:spPr>
          <a:xfrm>
            <a:off x="1265555" y="1036955"/>
            <a:ext cx="4235450" cy="412750"/>
          </a:xfrm>
        </p:spPr>
        <p:txBody>
          <a:bodyPr anchor="b"/>
          <a:lstStyle>
            <a:lvl1pPr marL="0" indent="0">
              <a:buNone/>
              <a:defRPr sz="2400" b="1">
                <a:latin typeface="+mn-lt"/>
              </a:defRPr>
            </a:lvl1pPr>
            <a:lvl2pPr marL="0" indent="0" algn="l" defTabSz="914400" eaLnBrk="1" fontAlgn="auto" latinLnBrk="0" hangingPunct="1">
              <a:buNone/>
              <a:tabLst>
                <a:tab pos="1609725" algn="l"/>
                <a:tab pos="1609725" algn="l"/>
                <a:tab pos="1609725" algn="l"/>
                <a:tab pos="1609725" algn="l"/>
                <a:tab pos="1609725" algn="l"/>
                <a:tab pos="1609725" algn="l"/>
                <a:tab pos="1609725" algn="l"/>
                <a:tab pos="1609725" algn="l"/>
              </a:tabLst>
              <a:defRPr sz="2000" b="0" u="none" strike="noStrike" kern="1200" cap="none" spc="0" normalizeH="0">
                <a:solidFill>
                  <a:schemeClr val="bg2">
                    <a:lumMod val="85000"/>
                  </a:schemeClr>
                </a:solidFill>
                <a:uFillTx/>
                <a:latin typeface="Arial Black" panose="020B0A04020102020204" charset="0"/>
                <a:cs typeface="Arial Black" panose="020B0A04020102020204" charset="0"/>
              </a:defRPr>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1"/>
            <a:endParaRPr lang="en-US" altLang="zh-CN"/>
          </a:p>
        </p:txBody>
      </p:sp>
      <p:sp>
        <p:nvSpPr>
          <p:cNvPr id="8" name="页脚占位符 7"/>
          <p:cNvSpPr>
            <a:spLocks noGrp="1"/>
          </p:cNvSpPr>
          <p:nvPr>
            <p:ph type="ftr" sz="quarter" idx="11"/>
          </p:nvPr>
        </p:nvSpPr>
        <p:spPr/>
        <p:txBody>
          <a:bodyPr/>
          <a:lstStyle/>
          <a:p>
            <a:endParaRPr lang="zh-CN" altLang="en-US"/>
          </a:p>
        </p:txBody>
      </p:sp>
      <p:grpSp>
        <p:nvGrpSpPr>
          <p:cNvPr id="11" name="组合 10"/>
          <p:cNvGrpSpPr/>
          <p:nvPr userDrawn="1"/>
        </p:nvGrpSpPr>
        <p:grpSpPr>
          <a:xfrm>
            <a:off x="10095230" y="1069975"/>
            <a:ext cx="1992630" cy="474980"/>
            <a:chOff x="15898" y="1685"/>
            <a:chExt cx="3138" cy="748"/>
          </a:xfrm>
        </p:grpSpPr>
        <p:sp>
          <p:nvSpPr>
            <p:cNvPr id="10" name="文本框 9"/>
            <p:cNvSpPr txBox="1"/>
            <p:nvPr userDrawn="1"/>
          </p:nvSpPr>
          <p:spPr>
            <a:xfrm>
              <a:off x="16314" y="1685"/>
              <a:ext cx="2723" cy="749"/>
            </a:xfrm>
            <a:prstGeom prst="rect">
              <a:avLst/>
            </a:prstGeom>
            <a:solidFill>
              <a:srgbClr val="B00000"/>
            </a:solidFill>
          </p:spPr>
          <p:txBody>
            <a:bodyPr wrap="square" rtlCol="0">
              <a:spAutoFit/>
            </a:bodyPr>
            <a:lstStyle/>
            <a:p>
              <a:pPr algn="ctr"/>
              <a:r>
                <a:rPr lang="zh-CN" altLang="en-US" sz="2500">
                  <a:solidFill>
                    <a:schemeClr val="bg1"/>
                  </a:solidFill>
                </a:rPr>
                <a:t>研究概述</a:t>
              </a:r>
            </a:p>
          </p:txBody>
        </p:sp>
        <p:sp>
          <p:nvSpPr>
            <p:cNvPr id="12" name="直角三角形 11"/>
            <p:cNvSpPr/>
            <p:nvPr userDrawn="1"/>
          </p:nvSpPr>
          <p:spPr>
            <a:xfrm rot="2700000">
              <a:off x="15898" y="1706"/>
              <a:ext cx="708" cy="708"/>
            </a:xfrm>
            <a:prstGeom prst="rtTriangle">
              <a:avLst/>
            </a:prstGeom>
            <a:solidFill>
              <a:srgbClr val="B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灯片编号占位符 12"/>
          <p:cNvSpPr>
            <a:spLocks noGrp="1"/>
          </p:cNvSpPr>
          <p:nvPr>
            <p:ph type="sldNum" sz="quarter" idx="4"/>
            <p:custDataLst>
              <p:tags r:id="rId1"/>
            </p:custDataLst>
          </p:nvPr>
        </p:nvSpPr>
        <p:spPr>
          <a:xfrm>
            <a:off x="609900" y="6314400"/>
            <a:ext cx="2700000" cy="316800"/>
          </a:xfrm>
          <a:prstGeom prst="rect">
            <a:avLst/>
          </a:prstGeom>
        </p:spPr>
        <p:txBody>
          <a:bodyPr vert="horz" lIns="91440" tIns="45720" rIns="91440" bIns="45720" rtlCol="0" anchor="ctr">
            <a:noAutofit/>
          </a:bodyPr>
          <a:lstStyle>
            <a:lvl1pPr algn="l">
              <a:defRPr sz="16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2_比较">
    <p:spTree>
      <p:nvGrpSpPr>
        <p:cNvPr id="1" name=""/>
        <p:cNvGrpSpPr/>
        <p:nvPr/>
      </p:nvGrpSpPr>
      <p:grpSpPr>
        <a:xfrm>
          <a:off x="0" y="0"/>
          <a:ext cx="0" cy="0"/>
          <a:chOff x="0" y="0"/>
          <a:chExt cx="0" cy="0"/>
        </a:xfrm>
      </p:grpSpPr>
      <p:sp>
        <p:nvSpPr>
          <p:cNvPr id="8" name="页脚占位符 7"/>
          <p:cNvSpPr>
            <a:spLocks noGrp="1"/>
          </p:cNvSpPr>
          <p:nvPr>
            <p:ph type="ftr" sz="quarter" idx="11"/>
          </p:nvPr>
        </p:nvSpPr>
        <p:spPr/>
        <p:txBody>
          <a:bodyPr/>
          <a:lstStyle/>
          <a:p>
            <a:endParaRPr lang="zh-CN" altLang="en-US"/>
          </a:p>
        </p:txBody>
      </p:sp>
      <p:grpSp>
        <p:nvGrpSpPr>
          <p:cNvPr id="4" name="组合 3"/>
          <p:cNvGrpSpPr/>
          <p:nvPr userDrawn="1"/>
        </p:nvGrpSpPr>
        <p:grpSpPr>
          <a:xfrm>
            <a:off x="10095230" y="1938020"/>
            <a:ext cx="1993265" cy="475615"/>
            <a:chOff x="15898" y="1685"/>
            <a:chExt cx="3139" cy="749"/>
          </a:xfrm>
        </p:grpSpPr>
        <p:sp>
          <p:nvSpPr>
            <p:cNvPr id="5" name="文本框 4"/>
            <p:cNvSpPr txBox="1"/>
            <p:nvPr userDrawn="1"/>
          </p:nvSpPr>
          <p:spPr>
            <a:xfrm>
              <a:off x="16314" y="1685"/>
              <a:ext cx="2723" cy="749"/>
            </a:xfrm>
            <a:prstGeom prst="rect">
              <a:avLst/>
            </a:prstGeom>
            <a:solidFill>
              <a:srgbClr val="B00000"/>
            </a:solidFill>
          </p:spPr>
          <p:txBody>
            <a:bodyPr wrap="square" rtlCol="0">
              <a:spAutoFit/>
            </a:bodyPr>
            <a:lstStyle/>
            <a:p>
              <a:pPr algn="ctr"/>
              <a:r>
                <a:rPr lang="zh-CN" altLang="en-US" sz="2500">
                  <a:solidFill>
                    <a:schemeClr val="bg1"/>
                  </a:solidFill>
                </a:rPr>
                <a:t>论文框架</a:t>
              </a:r>
            </a:p>
          </p:txBody>
        </p:sp>
        <p:sp>
          <p:nvSpPr>
            <p:cNvPr id="6" name="直角三角形 5"/>
            <p:cNvSpPr/>
            <p:nvPr userDrawn="1"/>
          </p:nvSpPr>
          <p:spPr>
            <a:xfrm rot="2700000">
              <a:off x="15898" y="1706"/>
              <a:ext cx="708" cy="708"/>
            </a:xfrm>
            <a:prstGeom prst="rtTriangle">
              <a:avLst/>
            </a:prstGeom>
            <a:solidFill>
              <a:srgbClr val="B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标题 15"/>
          <p:cNvSpPr>
            <a:spLocks noGrp="1"/>
          </p:cNvSpPr>
          <p:nvPr>
            <p:ph type="title"/>
          </p:nvPr>
        </p:nvSpPr>
        <p:spPr>
          <a:xfrm>
            <a:off x="1265555" y="486410"/>
            <a:ext cx="6795770" cy="697230"/>
          </a:xfrm>
        </p:spPr>
        <p:txBody>
          <a:bodyPr>
            <a:noAutofit/>
          </a:bodyPr>
          <a:lstStyle>
            <a:lvl1pPr>
              <a:defRPr sz="3700" b="1"/>
            </a:lvl1pPr>
          </a:lstStyle>
          <a:p>
            <a:r>
              <a:rPr lang="zh-CN" altLang="en-US"/>
              <a:t>单击此处编辑母版标题样式</a:t>
            </a:r>
          </a:p>
        </p:txBody>
      </p:sp>
      <p:sp>
        <p:nvSpPr>
          <p:cNvPr id="17" name="文本占位符 16"/>
          <p:cNvSpPr>
            <a:spLocks noGrp="1"/>
          </p:cNvSpPr>
          <p:nvPr>
            <p:ph type="body" idx="1" hasCustomPrompt="1"/>
          </p:nvPr>
        </p:nvSpPr>
        <p:spPr>
          <a:xfrm>
            <a:off x="1265555" y="1036955"/>
            <a:ext cx="4235450" cy="412750"/>
          </a:xfrm>
        </p:spPr>
        <p:txBody>
          <a:bodyPr anchor="b"/>
          <a:lstStyle>
            <a:lvl1pPr marL="0" indent="0">
              <a:buNone/>
              <a:defRPr sz="2400" b="1">
                <a:latin typeface="+mn-lt"/>
              </a:defRPr>
            </a:lvl1pPr>
            <a:lvl2pPr marL="0" indent="0" algn="l" defTabSz="914400" eaLnBrk="1" fontAlgn="auto" latinLnBrk="0" hangingPunct="1">
              <a:buNone/>
              <a:tabLst>
                <a:tab pos="1609725" algn="l"/>
                <a:tab pos="1609725" algn="l"/>
                <a:tab pos="1609725" algn="l"/>
                <a:tab pos="1609725" algn="l"/>
                <a:tab pos="1609725" algn="l"/>
                <a:tab pos="1609725" algn="l"/>
                <a:tab pos="1609725" algn="l"/>
                <a:tab pos="1609725" algn="l"/>
              </a:tabLst>
              <a:defRPr sz="2000" b="0" u="none" strike="noStrike" kern="1200" cap="none" spc="0" normalizeH="0">
                <a:solidFill>
                  <a:schemeClr val="bg2">
                    <a:lumMod val="85000"/>
                  </a:schemeClr>
                </a:solidFill>
                <a:uFillTx/>
                <a:latin typeface="Arial Black" panose="020B0A04020102020204" charset="0"/>
                <a:cs typeface="Arial Black" panose="020B0A04020102020204" charset="0"/>
              </a:defRPr>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1"/>
            <a:endParaRPr lang="en-US" altLang="zh-CN"/>
          </a:p>
        </p:txBody>
      </p:sp>
      <p:sp>
        <p:nvSpPr>
          <p:cNvPr id="13" name="灯片编号占位符 12"/>
          <p:cNvSpPr>
            <a:spLocks noGrp="1"/>
          </p:cNvSpPr>
          <p:nvPr>
            <p:ph type="sldNum" sz="quarter" idx="4"/>
            <p:custDataLst>
              <p:tags r:id="rId1"/>
            </p:custDataLst>
          </p:nvPr>
        </p:nvSpPr>
        <p:spPr>
          <a:xfrm>
            <a:off x="609900" y="6314400"/>
            <a:ext cx="2700000" cy="316800"/>
          </a:xfrm>
          <a:prstGeom prst="rect">
            <a:avLst/>
          </a:prstGeom>
        </p:spPr>
        <p:txBody>
          <a:bodyPr vert="horz" lIns="91440" tIns="45720" rIns="91440" bIns="45720" rtlCol="0" anchor="ctr">
            <a:noAutofit/>
          </a:bodyPr>
          <a:lstStyle>
            <a:lvl1pPr algn="l">
              <a:defRPr sz="16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3_比较">
    <p:spTree>
      <p:nvGrpSpPr>
        <p:cNvPr id="1" name=""/>
        <p:cNvGrpSpPr/>
        <p:nvPr/>
      </p:nvGrpSpPr>
      <p:grpSpPr>
        <a:xfrm>
          <a:off x="0" y="0"/>
          <a:ext cx="0" cy="0"/>
          <a:chOff x="0" y="0"/>
          <a:chExt cx="0" cy="0"/>
        </a:xfrm>
      </p:grpSpPr>
      <p:sp>
        <p:nvSpPr>
          <p:cNvPr id="8" name="页脚占位符 7"/>
          <p:cNvSpPr>
            <a:spLocks noGrp="1"/>
          </p:cNvSpPr>
          <p:nvPr>
            <p:ph type="ftr" sz="quarter" idx="11"/>
          </p:nvPr>
        </p:nvSpPr>
        <p:spPr/>
        <p:txBody>
          <a:bodyPr/>
          <a:lstStyle/>
          <a:p>
            <a:endParaRPr lang="zh-CN" altLang="en-US"/>
          </a:p>
        </p:txBody>
      </p:sp>
      <p:grpSp>
        <p:nvGrpSpPr>
          <p:cNvPr id="11" name="组合 10"/>
          <p:cNvGrpSpPr/>
          <p:nvPr userDrawn="1"/>
        </p:nvGrpSpPr>
        <p:grpSpPr>
          <a:xfrm>
            <a:off x="10095230" y="2806065"/>
            <a:ext cx="1993265" cy="475615"/>
            <a:chOff x="15898" y="1685"/>
            <a:chExt cx="3139" cy="749"/>
          </a:xfrm>
          <a:solidFill>
            <a:srgbClr val="B00000"/>
          </a:solidFill>
        </p:grpSpPr>
        <p:sp>
          <p:nvSpPr>
            <p:cNvPr id="10" name="文本框 9"/>
            <p:cNvSpPr txBox="1"/>
            <p:nvPr userDrawn="1"/>
          </p:nvSpPr>
          <p:spPr>
            <a:xfrm>
              <a:off x="16314" y="1685"/>
              <a:ext cx="2723" cy="749"/>
            </a:xfrm>
            <a:prstGeom prst="rect">
              <a:avLst/>
            </a:prstGeom>
            <a:grpFill/>
          </p:spPr>
          <p:txBody>
            <a:bodyPr wrap="square" rtlCol="0">
              <a:spAutoFit/>
            </a:bodyPr>
            <a:lstStyle/>
            <a:p>
              <a:pPr algn="ctr"/>
              <a:r>
                <a:rPr lang="zh-CN" altLang="en-US" sz="2500">
                  <a:solidFill>
                    <a:schemeClr val="bg1"/>
                  </a:solidFill>
                </a:rPr>
                <a:t>研究过程</a:t>
              </a:r>
            </a:p>
          </p:txBody>
        </p:sp>
        <p:sp>
          <p:nvSpPr>
            <p:cNvPr id="12" name="直角三角形 11"/>
            <p:cNvSpPr/>
            <p:nvPr userDrawn="1"/>
          </p:nvSpPr>
          <p:spPr>
            <a:xfrm rot="2700000">
              <a:off x="15898" y="1706"/>
              <a:ext cx="708" cy="70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标题 14"/>
          <p:cNvSpPr>
            <a:spLocks noGrp="1"/>
          </p:cNvSpPr>
          <p:nvPr>
            <p:ph type="title"/>
          </p:nvPr>
        </p:nvSpPr>
        <p:spPr>
          <a:xfrm>
            <a:off x="1265555" y="486410"/>
            <a:ext cx="6795770" cy="697230"/>
          </a:xfrm>
        </p:spPr>
        <p:txBody>
          <a:bodyPr>
            <a:noAutofit/>
          </a:bodyPr>
          <a:lstStyle>
            <a:lvl1pPr>
              <a:defRPr sz="3700" b="1"/>
            </a:lvl1pPr>
          </a:lstStyle>
          <a:p>
            <a:r>
              <a:rPr lang="zh-CN" altLang="en-US"/>
              <a:t>单击此处编辑母版标题样式</a:t>
            </a:r>
          </a:p>
        </p:txBody>
      </p:sp>
      <p:sp>
        <p:nvSpPr>
          <p:cNvPr id="16" name="文本占位符 15"/>
          <p:cNvSpPr>
            <a:spLocks noGrp="1"/>
          </p:cNvSpPr>
          <p:nvPr>
            <p:ph type="body" idx="1" hasCustomPrompt="1"/>
          </p:nvPr>
        </p:nvSpPr>
        <p:spPr>
          <a:xfrm>
            <a:off x="1265555" y="1036955"/>
            <a:ext cx="4235450" cy="412750"/>
          </a:xfrm>
        </p:spPr>
        <p:txBody>
          <a:bodyPr anchor="b"/>
          <a:lstStyle>
            <a:lvl1pPr marL="0" indent="0">
              <a:buNone/>
              <a:defRPr sz="2400" b="1">
                <a:latin typeface="+mn-lt"/>
              </a:defRPr>
            </a:lvl1pPr>
            <a:lvl2pPr marL="0" indent="0" algn="l" defTabSz="914400" eaLnBrk="1" fontAlgn="auto" latinLnBrk="0" hangingPunct="1">
              <a:buNone/>
              <a:tabLst>
                <a:tab pos="1609725" algn="l"/>
                <a:tab pos="1609725" algn="l"/>
                <a:tab pos="1609725" algn="l"/>
                <a:tab pos="1609725" algn="l"/>
                <a:tab pos="1609725" algn="l"/>
                <a:tab pos="1609725" algn="l"/>
                <a:tab pos="1609725" algn="l"/>
                <a:tab pos="1609725" algn="l"/>
              </a:tabLst>
              <a:defRPr sz="2000" b="0" u="none" strike="noStrike" kern="1200" cap="none" spc="0" normalizeH="0">
                <a:solidFill>
                  <a:schemeClr val="bg2">
                    <a:lumMod val="85000"/>
                  </a:schemeClr>
                </a:solidFill>
                <a:uFillTx/>
                <a:latin typeface="Arial Black" panose="020B0A04020102020204" charset="0"/>
                <a:cs typeface="Arial Black" panose="020B0A04020102020204" charset="0"/>
              </a:defRPr>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1"/>
            <a:endParaRPr lang="en-US" altLang="zh-CN"/>
          </a:p>
        </p:txBody>
      </p:sp>
      <p:sp>
        <p:nvSpPr>
          <p:cNvPr id="13" name="灯片编号占位符 12"/>
          <p:cNvSpPr>
            <a:spLocks noGrp="1"/>
          </p:cNvSpPr>
          <p:nvPr>
            <p:ph type="sldNum" sz="quarter" idx="4"/>
            <p:custDataLst>
              <p:tags r:id="rId1"/>
            </p:custDataLst>
          </p:nvPr>
        </p:nvSpPr>
        <p:spPr>
          <a:xfrm>
            <a:off x="609900" y="6314400"/>
            <a:ext cx="2700000" cy="316800"/>
          </a:xfrm>
          <a:prstGeom prst="rect">
            <a:avLst/>
          </a:prstGeom>
        </p:spPr>
        <p:txBody>
          <a:bodyPr vert="horz" lIns="91440" tIns="45720" rIns="91440" bIns="45720" rtlCol="0" anchor="ctr">
            <a:noAutofit/>
          </a:bodyPr>
          <a:lstStyle>
            <a:lvl1pPr algn="l">
              <a:defRPr sz="16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比较">
    <p:spTree>
      <p:nvGrpSpPr>
        <p:cNvPr id="1" name=""/>
        <p:cNvGrpSpPr/>
        <p:nvPr/>
      </p:nvGrpSpPr>
      <p:grpSpPr>
        <a:xfrm>
          <a:off x="0" y="0"/>
          <a:ext cx="0" cy="0"/>
          <a:chOff x="0" y="0"/>
          <a:chExt cx="0" cy="0"/>
        </a:xfrm>
      </p:grpSpPr>
      <p:sp>
        <p:nvSpPr>
          <p:cNvPr id="8" name="页脚占位符 7"/>
          <p:cNvSpPr>
            <a:spLocks noGrp="1"/>
          </p:cNvSpPr>
          <p:nvPr>
            <p:ph type="ftr" sz="quarter" idx="11"/>
          </p:nvPr>
        </p:nvSpPr>
        <p:spPr/>
        <p:txBody>
          <a:bodyPr/>
          <a:lstStyle/>
          <a:p>
            <a:endParaRPr lang="zh-CN" altLang="en-US"/>
          </a:p>
        </p:txBody>
      </p:sp>
      <p:grpSp>
        <p:nvGrpSpPr>
          <p:cNvPr id="4" name="组合 3"/>
          <p:cNvGrpSpPr/>
          <p:nvPr userDrawn="1"/>
        </p:nvGrpSpPr>
        <p:grpSpPr>
          <a:xfrm>
            <a:off x="10095230" y="3660140"/>
            <a:ext cx="1993265" cy="475615"/>
            <a:chOff x="15898" y="1685"/>
            <a:chExt cx="3139" cy="749"/>
          </a:xfrm>
          <a:solidFill>
            <a:srgbClr val="B00000"/>
          </a:solidFill>
        </p:grpSpPr>
        <p:sp>
          <p:nvSpPr>
            <p:cNvPr id="5" name="文本框 4"/>
            <p:cNvSpPr txBox="1"/>
            <p:nvPr userDrawn="1"/>
          </p:nvSpPr>
          <p:spPr>
            <a:xfrm>
              <a:off x="16314" y="1685"/>
              <a:ext cx="2723" cy="749"/>
            </a:xfrm>
            <a:prstGeom prst="rect">
              <a:avLst/>
            </a:prstGeom>
            <a:grpFill/>
          </p:spPr>
          <p:txBody>
            <a:bodyPr wrap="square" rtlCol="0">
              <a:spAutoFit/>
            </a:bodyPr>
            <a:lstStyle/>
            <a:p>
              <a:pPr algn="ctr"/>
              <a:r>
                <a:rPr lang="zh-CN" altLang="en-US" sz="2500">
                  <a:solidFill>
                    <a:schemeClr val="bg1"/>
                  </a:solidFill>
                </a:rPr>
                <a:t>实验结果</a:t>
              </a:r>
            </a:p>
          </p:txBody>
        </p:sp>
        <p:sp>
          <p:nvSpPr>
            <p:cNvPr id="6" name="直角三角形 5"/>
            <p:cNvSpPr/>
            <p:nvPr userDrawn="1"/>
          </p:nvSpPr>
          <p:spPr>
            <a:xfrm rot="2700000">
              <a:off x="15898" y="1706"/>
              <a:ext cx="708" cy="70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标题 11"/>
          <p:cNvSpPr>
            <a:spLocks noGrp="1"/>
          </p:cNvSpPr>
          <p:nvPr>
            <p:ph type="title"/>
          </p:nvPr>
        </p:nvSpPr>
        <p:spPr>
          <a:xfrm>
            <a:off x="1265555" y="486410"/>
            <a:ext cx="6795770" cy="697230"/>
          </a:xfrm>
        </p:spPr>
        <p:txBody>
          <a:bodyPr>
            <a:noAutofit/>
          </a:bodyPr>
          <a:lstStyle>
            <a:lvl1pPr>
              <a:defRPr sz="3700" b="1"/>
            </a:lvl1pPr>
          </a:lstStyle>
          <a:p>
            <a:r>
              <a:rPr lang="zh-CN" altLang="en-US"/>
              <a:t>单击此处编辑母版标题样式</a:t>
            </a:r>
          </a:p>
        </p:txBody>
      </p:sp>
      <p:sp>
        <p:nvSpPr>
          <p:cNvPr id="13" name="文本占位符 12"/>
          <p:cNvSpPr>
            <a:spLocks noGrp="1"/>
          </p:cNvSpPr>
          <p:nvPr>
            <p:ph type="body" idx="1" hasCustomPrompt="1"/>
          </p:nvPr>
        </p:nvSpPr>
        <p:spPr>
          <a:xfrm>
            <a:off x="1265555" y="1036955"/>
            <a:ext cx="4235450" cy="412750"/>
          </a:xfrm>
        </p:spPr>
        <p:txBody>
          <a:bodyPr anchor="b"/>
          <a:lstStyle>
            <a:lvl1pPr marL="0" indent="0">
              <a:buNone/>
              <a:defRPr sz="2400" b="1">
                <a:latin typeface="+mn-lt"/>
              </a:defRPr>
            </a:lvl1pPr>
            <a:lvl2pPr marL="0" indent="0" algn="l" defTabSz="914400" eaLnBrk="1" fontAlgn="auto" latinLnBrk="0" hangingPunct="1">
              <a:buNone/>
              <a:tabLst>
                <a:tab pos="1609725" algn="l"/>
                <a:tab pos="1609725" algn="l"/>
                <a:tab pos="1609725" algn="l"/>
                <a:tab pos="1609725" algn="l"/>
                <a:tab pos="1609725" algn="l"/>
                <a:tab pos="1609725" algn="l"/>
                <a:tab pos="1609725" algn="l"/>
                <a:tab pos="1609725" algn="l"/>
              </a:tabLst>
              <a:defRPr sz="2000" b="0" u="none" strike="noStrike" kern="1200" cap="none" spc="0" normalizeH="0">
                <a:solidFill>
                  <a:schemeClr val="bg2">
                    <a:lumMod val="85000"/>
                  </a:schemeClr>
                </a:solidFill>
                <a:uFillTx/>
                <a:latin typeface="Arial Black" panose="020B0A04020102020204" charset="0"/>
                <a:cs typeface="Arial Black" panose="020B0A04020102020204" charset="0"/>
              </a:defRPr>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1"/>
            <a:endParaRPr lang="en-US" altLang="zh-CN"/>
          </a:p>
        </p:txBody>
      </p:sp>
      <p:sp>
        <p:nvSpPr>
          <p:cNvPr id="2" name="灯片编号占位符 1"/>
          <p:cNvSpPr>
            <a:spLocks noGrp="1"/>
          </p:cNvSpPr>
          <p:nvPr>
            <p:ph type="sldNum" sz="quarter" idx="4"/>
            <p:custDataLst>
              <p:tags r:id="rId1"/>
            </p:custDataLst>
          </p:nvPr>
        </p:nvSpPr>
        <p:spPr>
          <a:xfrm>
            <a:off x="609900" y="6314400"/>
            <a:ext cx="2700000" cy="316800"/>
          </a:xfrm>
          <a:prstGeom prst="rect">
            <a:avLst/>
          </a:prstGeom>
        </p:spPr>
        <p:txBody>
          <a:bodyPr vert="horz" lIns="91440" tIns="45720" rIns="91440" bIns="45720" rtlCol="0" anchor="ctr">
            <a:noAutofit/>
          </a:bodyPr>
          <a:lstStyle>
            <a:lvl1pPr algn="l">
              <a:defRPr sz="16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4_比较">
    <p:spTree>
      <p:nvGrpSpPr>
        <p:cNvPr id="1" name=""/>
        <p:cNvGrpSpPr/>
        <p:nvPr/>
      </p:nvGrpSpPr>
      <p:grpSpPr>
        <a:xfrm>
          <a:off x="0" y="0"/>
          <a:ext cx="0" cy="0"/>
          <a:chOff x="0" y="0"/>
          <a:chExt cx="0" cy="0"/>
        </a:xfrm>
      </p:grpSpPr>
      <p:sp>
        <p:nvSpPr>
          <p:cNvPr id="8" name="页脚占位符 7"/>
          <p:cNvSpPr>
            <a:spLocks noGrp="1"/>
          </p:cNvSpPr>
          <p:nvPr>
            <p:ph type="ftr" sz="quarter" idx="11"/>
          </p:nvPr>
        </p:nvSpPr>
        <p:spPr/>
        <p:txBody>
          <a:bodyPr/>
          <a:lstStyle/>
          <a:p>
            <a:endParaRPr lang="zh-CN" altLang="en-US"/>
          </a:p>
        </p:txBody>
      </p:sp>
      <p:grpSp>
        <p:nvGrpSpPr>
          <p:cNvPr id="13" name="组合 12"/>
          <p:cNvGrpSpPr/>
          <p:nvPr userDrawn="1"/>
        </p:nvGrpSpPr>
        <p:grpSpPr>
          <a:xfrm>
            <a:off x="10095230" y="4528820"/>
            <a:ext cx="1993265" cy="475615"/>
            <a:chOff x="15898" y="1685"/>
            <a:chExt cx="3139" cy="749"/>
          </a:xfrm>
          <a:solidFill>
            <a:srgbClr val="B00000"/>
          </a:solidFill>
        </p:grpSpPr>
        <p:sp>
          <p:nvSpPr>
            <p:cNvPr id="14" name="文本框 13"/>
            <p:cNvSpPr txBox="1"/>
            <p:nvPr userDrawn="1"/>
          </p:nvSpPr>
          <p:spPr>
            <a:xfrm>
              <a:off x="16314" y="1685"/>
              <a:ext cx="2723" cy="749"/>
            </a:xfrm>
            <a:prstGeom prst="rect">
              <a:avLst/>
            </a:prstGeom>
            <a:grpFill/>
          </p:spPr>
          <p:txBody>
            <a:bodyPr wrap="square" rtlCol="0">
              <a:spAutoFit/>
            </a:bodyPr>
            <a:lstStyle/>
            <a:p>
              <a:pPr algn="ctr"/>
              <a:r>
                <a:rPr lang="zh-CN" altLang="en-US" sz="2500">
                  <a:solidFill>
                    <a:schemeClr val="bg1"/>
                  </a:solidFill>
                </a:rPr>
                <a:t>结论建议</a:t>
              </a:r>
            </a:p>
          </p:txBody>
        </p:sp>
        <p:sp>
          <p:nvSpPr>
            <p:cNvPr id="15" name="直角三角形 14"/>
            <p:cNvSpPr/>
            <p:nvPr userDrawn="1"/>
          </p:nvSpPr>
          <p:spPr>
            <a:xfrm rot="2700000">
              <a:off x="15898" y="1706"/>
              <a:ext cx="708" cy="70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标题 15"/>
          <p:cNvSpPr>
            <a:spLocks noGrp="1"/>
          </p:cNvSpPr>
          <p:nvPr>
            <p:ph type="title"/>
          </p:nvPr>
        </p:nvSpPr>
        <p:spPr>
          <a:xfrm>
            <a:off x="1265555" y="486410"/>
            <a:ext cx="6795770" cy="697230"/>
          </a:xfrm>
        </p:spPr>
        <p:txBody>
          <a:bodyPr>
            <a:noAutofit/>
          </a:bodyPr>
          <a:lstStyle>
            <a:lvl1pPr>
              <a:defRPr sz="3700" b="1"/>
            </a:lvl1pPr>
          </a:lstStyle>
          <a:p>
            <a:r>
              <a:rPr lang="zh-CN" altLang="en-US"/>
              <a:t>单击此处编辑母版标题样式</a:t>
            </a:r>
          </a:p>
        </p:txBody>
      </p:sp>
      <p:sp>
        <p:nvSpPr>
          <p:cNvPr id="17" name="文本占位符 16"/>
          <p:cNvSpPr>
            <a:spLocks noGrp="1"/>
          </p:cNvSpPr>
          <p:nvPr>
            <p:ph type="body" idx="1" hasCustomPrompt="1"/>
          </p:nvPr>
        </p:nvSpPr>
        <p:spPr>
          <a:xfrm>
            <a:off x="1265555" y="1036955"/>
            <a:ext cx="4235450" cy="412750"/>
          </a:xfrm>
        </p:spPr>
        <p:txBody>
          <a:bodyPr anchor="b"/>
          <a:lstStyle>
            <a:lvl1pPr marL="0" indent="0">
              <a:buNone/>
              <a:defRPr sz="2400" b="1">
                <a:latin typeface="+mn-lt"/>
              </a:defRPr>
            </a:lvl1pPr>
            <a:lvl2pPr marL="0" indent="0" algn="l" defTabSz="914400" eaLnBrk="1" fontAlgn="auto" latinLnBrk="0" hangingPunct="1">
              <a:buNone/>
              <a:tabLst>
                <a:tab pos="1609725" algn="l"/>
                <a:tab pos="1609725" algn="l"/>
                <a:tab pos="1609725" algn="l"/>
                <a:tab pos="1609725" algn="l"/>
                <a:tab pos="1609725" algn="l"/>
                <a:tab pos="1609725" algn="l"/>
                <a:tab pos="1609725" algn="l"/>
                <a:tab pos="1609725" algn="l"/>
              </a:tabLst>
              <a:defRPr sz="2000" b="0" u="none" strike="noStrike" kern="1200" cap="none" spc="0" normalizeH="0">
                <a:solidFill>
                  <a:schemeClr val="bg2">
                    <a:lumMod val="85000"/>
                  </a:schemeClr>
                </a:solidFill>
                <a:uFillTx/>
                <a:latin typeface="Arial Black" panose="020B0A04020102020204" charset="0"/>
                <a:cs typeface="Arial Black" panose="020B0A04020102020204" charset="0"/>
              </a:defRPr>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1"/>
            <a:endParaRPr lang="en-US" altLang="zh-CN"/>
          </a:p>
        </p:txBody>
      </p:sp>
      <p:sp>
        <p:nvSpPr>
          <p:cNvPr id="2" name="灯片编号占位符 1"/>
          <p:cNvSpPr>
            <a:spLocks noGrp="1"/>
          </p:cNvSpPr>
          <p:nvPr>
            <p:ph type="sldNum" sz="quarter" idx="4"/>
            <p:custDataLst>
              <p:tags r:id="rId1"/>
            </p:custDataLst>
          </p:nvPr>
        </p:nvSpPr>
        <p:spPr>
          <a:xfrm>
            <a:off x="609900" y="6314400"/>
            <a:ext cx="2700000" cy="316800"/>
          </a:xfrm>
          <a:prstGeom prst="rect">
            <a:avLst/>
          </a:prstGeom>
        </p:spPr>
        <p:txBody>
          <a:bodyPr vert="horz" lIns="91440" tIns="45720" rIns="91440" bIns="45720" rtlCol="0" anchor="ctr">
            <a:noAutofit/>
          </a:bodyPr>
          <a:lstStyle>
            <a:lvl1pPr algn="l">
              <a:defRPr sz="16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2022/10/8</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a:xfrm>
            <a:off x="6099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vl6pPr marL="2286000" indent="0">
              <a:buNone/>
              <a:defRPr/>
            </a:lvl6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2022/10/8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a:xfrm>
            <a:off x="609900" y="6314400"/>
            <a:ext cx="2700000" cy="316800"/>
          </a:xfrm>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2022/10/8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a:xfrm>
            <a:off x="609900" y="6314400"/>
            <a:ext cx="2700000" cy="316800"/>
          </a:xfrm>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2022/10/8</a:t>
            </a:fld>
            <a:endParaRPr lang="zh-CN" altLang="en-US"/>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t>2022/10/8</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a:xfrm>
            <a:off x="609900" y="6314400"/>
            <a:ext cx="2700000" cy="316800"/>
          </a:xfrm>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a:xfrm>
            <a:off x="612000" y="6314400"/>
            <a:ext cx="2700000" cy="316800"/>
          </a:xfrm>
        </p:spPr>
        <p:txBody>
          <a:bodyPr/>
          <a:lstStyle/>
          <a:p>
            <a:fld id="{760FBDFE-C587-4B4C-A407-44438C67B59E}" type="datetimeFigureOut">
              <a:rPr lang="zh-CN" altLang="en-US" smtClean="0"/>
              <a:t>2022/10/8</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a:xfrm>
            <a:off x="609900" y="6314400"/>
            <a:ext cx="2700000" cy="316800"/>
          </a:xfrm>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a:xfrm>
            <a:off x="612000" y="6314400"/>
            <a:ext cx="2700000" cy="316800"/>
          </a:xfrm>
        </p:spPr>
        <p:txBody>
          <a:bodyPr/>
          <a:lstStyle/>
          <a:p>
            <a:fld id="{760FBDFE-C587-4B4C-A407-44438C67B59E}" type="datetimeFigureOut">
              <a:rPr lang="zh-CN" altLang="en-US" smtClean="0"/>
              <a:t>2022/10/8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a:xfrm>
            <a:off x="609900" y="6314400"/>
            <a:ext cx="2700000" cy="316800"/>
          </a:xfrm>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2022/10/8</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a:xfrm>
            <a:off x="609900" y="6314400"/>
            <a:ext cx="2700000" cy="316800"/>
          </a:xfrm>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a:xfrm>
            <a:off x="612000" y="6314400"/>
            <a:ext cx="2700000" cy="316800"/>
          </a:xfrm>
        </p:spPr>
        <p:txBody>
          <a:bodyPr/>
          <a:lstStyle/>
          <a:p>
            <a:fld id="{9EFD9D74-47D9-4702-A33C-335B63B48DBF}" type="datetimeFigureOut">
              <a:rPr lang="zh-CN" altLang="en-US" smtClean="0"/>
              <a:t>2022/10/8</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a:xfrm>
            <a:off x="609900" y="6314400"/>
            <a:ext cx="2700000" cy="316800"/>
          </a:xfrm>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2022/10/8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a:xfrm>
            <a:off x="609900" y="6314400"/>
            <a:ext cx="2700000" cy="316800"/>
          </a:xfrm>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2022/10/8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a:xfrm>
            <a:off x="609900" y="6314400"/>
            <a:ext cx="2700000" cy="316800"/>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2022/10/8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a:xfrm>
            <a:off x="609900" y="6314400"/>
            <a:ext cx="2700000" cy="316800"/>
          </a:xfrm>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grpSp>
        <p:nvGrpSpPr>
          <p:cNvPr id="11" name="组合 10"/>
          <p:cNvGrpSpPr/>
          <p:nvPr userDrawn="1"/>
        </p:nvGrpSpPr>
        <p:grpSpPr>
          <a:xfrm>
            <a:off x="495300" y="487045"/>
            <a:ext cx="1057275" cy="938530"/>
            <a:chOff x="5920" y="958"/>
            <a:chExt cx="8060" cy="8060"/>
          </a:xfrm>
        </p:grpSpPr>
        <p:pic>
          <p:nvPicPr>
            <p:cNvPr id="9" name="图片 8" descr="校徽"/>
            <p:cNvPicPr>
              <a:picLocks noChangeAspect="1"/>
            </p:cNvPicPr>
            <p:nvPr userDrawn="1"/>
          </p:nvPicPr>
          <p:blipFill>
            <a:blip r:embed="rId7">
              <a:clrChange>
                <a:clrFrom>
                  <a:srgbClr val="FFFFFF">
                    <a:alpha val="100000"/>
                  </a:srgbClr>
                </a:clrFrom>
                <a:clrTo>
                  <a:srgbClr val="FFFFFF">
                    <a:alpha val="100000"/>
                    <a:alpha val="0"/>
                  </a:srgbClr>
                </a:clrTo>
              </a:clrChange>
              <a:lum bright="70000" contrast="-70000"/>
            </a:blip>
            <a:stretch>
              <a:fillRect/>
            </a:stretch>
          </p:blipFill>
          <p:spPr>
            <a:xfrm>
              <a:off x="5920" y="958"/>
              <a:ext cx="8060" cy="8060"/>
            </a:xfrm>
            <a:prstGeom prst="rect">
              <a:avLst/>
            </a:prstGeom>
          </p:spPr>
        </p:pic>
        <p:sp>
          <p:nvSpPr>
            <p:cNvPr id="10" name="矩形 9"/>
            <p:cNvSpPr/>
            <p:nvPr userDrawn="1"/>
          </p:nvSpPr>
          <p:spPr>
            <a:xfrm>
              <a:off x="5920" y="8075"/>
              <a:ext cx="2084" cy="781"/>
            </a:xfrm>
            <a:prstGeom prst="rect">
              <a:avLst/>
            </a:prstGeom>
            <a:solidFill>
              <a:srgbClr val="930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2022/10/8</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dirty="0"/>
          </a:p>
        </p:txBody>
      </p:sp>
      <p:sp>
        <p:nvSpPr>
          <p:cNvPr id="7" name="文本框 6"/>
          <p:cNvSpPr txBox="1"/>
          <p:nvPr userDrawn="1"/>
        </p:nvSpPr>
        <p:spPr>
          <a:xfrm>
            <a:off x="4938395" y="1465580"/>
            <a:ext cx="2315210" cy="783590"/>
          </a:xfrm>
          <a:prstGeom prst="rect">
            <a:avLst/>
          </a:prstGeom>
          <a:noFill/>
        </p:spPr>
        <p:txBody>
          <a:bodyPr wrap="square" rtlCol="0">
            <a:spAutoFit/>
          </a:bodyPr>
          <a:lstStyle/>
          <a:p>
            <a:pPr algn="ctr"/>
            <a:r>
              <a:rPr lang="en-US" altLang="zh-CN" sz="4500">
                <a:solidFill>
                  <a:schemeClr val="bg1"/>
                </a:solidFill>
              </a:rPr>
              <a:t>Part 1</a:t>
            </a:r>
          </a:p>
        </p:txBody>
      </p:sp>
      <p:sp>
        <p:nvSpPr>
          <p:cNvPr id="8" name="文本框 7"/>
          <p:cNvSpPr txBox="1"/>
          <p:nvPr userDrawn="1"/>
        </p:nvSpPr>
        <p:spPr>
          <a:xfrm>
            <a:off x="4730115" y="2189480"/>
            <a:ext cx="2735580" cy="768350"/>
          </a:xfrm>
          <a:prstGeom prst="rect">
            <a:avLst/>
          </a:prstGeom>
          <a:noFill/>
        </p:spPr>
        <p:txBody>
          <a:bodyPr wrap="square" rtlCol="0">
            <a:spAutoFit/>
          </a:bodyPr>
          <a:lstStyle/>
          <a:p>
            <a:pPr algn="ctr"/>
            <a:r>
              <a:rPr lang="zh-CN" altLang="en-US" sz="4400" kern="0" spc="200">
                <a:solidFill>
                  <a:schemeClr val="bg1"/>
                </a:solidFill>
                <a:uFillTx/>
              </a:rPr>
              <a:t>研究概述</a:t>
            </a:r>
          </a:p>
        </p:txBody>
      </p:sp>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custDataLst>
              <p:tags r:id="rId1"/>
            </p:custDataLst>
          </p:nvPr>
        </p:nvSpPr>
        <p:spPr/>
        <p:txBody>
          <a:bodyPr/>
          <a:lstStyle/>
          <a:p>
            <a:fld id="{760FBDFE-C587-4B4C-A407-44438C67B59E}" type="datetimeFigureOut">
              <a:rPr lang="zh-CN" altLang="en-US" smtClean="0"/>
              <a:t>2022/10/8</a:t>
            </a:fld>
            <a:endParaRPr lang="zh-CN" altLang="en-US"/>
          </a:p>
        </p:txBody>
      </p:sp>
      <p:sp>
        <p:nvSpPr>
          <p:cNvPr id="5" name="页脚占位符 4"/>
          <p:cNvSpPr>
            <a:spLocks noGrp="1"/>
          </p:cNvSpPr>
          <p:nvPr>
            <p:ph type="ftr" sz="quarter" idx="11"/>
            <p:custDataLst>
              <p:tags r:id="rId2"/>
            </p:custDataLst>
          </p:nvPr>
        </p:nvSpPr>
        <p:spPr/>
        <p:txBody>
          <a:bodyPr/>
          <a:lstStyle/>
          <a:p>
            <a:endParaRPr lang="zh-CN" altLang="en-US"/>
          </a:p>
        </p:txBody>
      </p:sp>
      <p:sp>
        <p:nvSpPr>
          <p:cNvPr id="9" name="文本框 8"/>
          <p:cNvSpPr txBox="1"/>
          <p:nvPr userDrawn="1"/>
        </p:nvSpPr>
        <p:spPr>
          <a:xfrm>
            <a:off x="4938395" y="1465580"/>
            <a:ext cx="2315210" cy="783590"/>
          </a:xfrm>
          <a:prstGeom prst="rect">
            <a:avLst/>
          </a:prstGeom>
          <a:noFill/>
        </p:spPr>
        <p:txBody>
          <a:bodyPr wrap="square" rtlCol="0">
            <a:spAutoFit/>
          </a:bodyPr>
          <a:lstStyle/>
          <a:p>
            <a:pPr algn="ctr"/>
            <a:r>
              <a:rPr lang="en-US" altLang="zh-CN" sz="4500">
                <a:solidFill>
                  <a:schemeClr val="bg1"/>
                </a:solidFill>
              </a:rPr>
              <a:t>Part 2</a:t>
            </a:r>
          </a:p>
        </p:txBody>
      </p:sp>
      <p:sp>
        <p:nvSpPr>
          <p:cNvPr id="10" name="文本框 9"/>
          <p:cNvSpPr txBox="1"/>
          <p:nvPr userDrawn="1"/>
        </p:nvSpPr>
        <p:spPr>
          <a:xfrm>
            <a:off x="4730115" y="2189480"/>
            <a:ext cx="2735580" cy="768350"/>
          </a:xfrm>
          <a:prstGeom prst="rect">
            <a:avLst/>
          </a:prstGeom>
          <a:noFill/>
        </p:spPr>
        <p:txBody>
          <a:bodyPr wrap="square" rtlCol="0">
            <a:spAutoFit/>
          </a:bodyPr>
          <a:lstStyle/>
          <a:p>
            <a:pPr algn="ctr"/>
            <a:r>
              <a:rPr lang="zh-CN" altLang="en-US" sz="4400" kern="0" spc="200">
                <a:solidFill>
                  <a:schemeClr val="bg1"/>
                </a:solidFill>
                <a:uFillTx/>
              </a:rPr>
              <a:t>论文框架</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2022/10/8</a:t>
            </a:fld>
            <a:endParaRPr lang="zh-CN" altLang="en-US"/>
          </a:p>
        </p:txBody>
      </p:sp>
      <p:sp>
        <p:nvSpPr>
          <p:cNvPr id="5" name="页脚占位符 4"/>
          <p:cNvSpPr>
            <a:spLocks noGrp="1"/>
          </p:cNvSpPr>
          <p:nvPr>
            <p:ph type="ftr" sz="quarter" idx="11"/>
          </p:nvPr>
        </p:nvSpPr>
        <p:spPr/>
        <p:txBody>
          <a:bodyPr/>
          <a:lstStyle/>
          <a:p>
            <a:endParaRPr lang="zh-CN" altLang="en-US"/>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日期占位符 3"/>
          <p:cNvSpPr>
            <a:spLocks noGrp="1"/>
          </p:cNvSpPr>
          <p:nvPr>
            <p:ph type="dt" sz="half" idx="10"/>
            <p:custDataLst>
              <p:tags r:id="rId1"/>
            </p:custDataLst>
          </p:nvPr>
        </p:nvSpPr>
        <p:spPr/>
        <p:txBody>
          <a:bodyPr/>
          <a:lstStyle/>
          <a:p>
            <a:fld id="{760FBDFE-C587-4B4C-A407-44438C67B59E}" type="datetimeFigureOut">
              <a:rPr lang="zh-CN" altLang="en-US" smtClean="0"/>
              <a:t>2022/10/8</a:t>
            </a:fld>
            <a:endParaRPr lang="zh-CN" altLang="en-US"/>
          </a:p>
        </p:txBody>
      </p:sp>
      <p:sp>
        <p:nvSpPr>
          <p:cNvPr id="5" name="页脚占位符 4"/>
          <p:cNvSpPr>
            <a:spLocks noGrp="1"/>
          </p:cNvSpPr>
          <p:nvPr>
            <p:ph type="ftr" sz="quarter" idx="11"/>
            <p:custDataLst>
              <p:tags r:id="rId2"/>
            </p:custDataLst>
          </p:nvPr>
        </p:nvSpPr>
        <p:spPr/>
        <p:txBody>
          <a:bodyPr/>
          <a:lstStyle/>
          <a:p>
            <a:endParaRPr lang="zh-CN" altLang="en-US"/>
          </a:p>
        </p:txBody>
      </p:sp>
      <p:sp>
        <p:nvSpPr>
          <p:cNvPr id="9" name="文本框 8"/>
          <p:cNvSpPr txBox="1"/>
          <p:nvPr userDrawn="1"/>
        </p:nvSpPr>
        <p:spPr>
          <a:xfrm>
            <a:off x="4938395" y="1465580"/>
            <a:ext cx="2315210" cy="783590"/>
          </a:xfrm>
          <a:prstGeom prst="rect">
            <a:avLst/>
          </a:prstGeom>
          <a:noFill/>
        </p:spPr>
        <p:txBody>
          <a:bodyPr wrap="square" rtlCol="0">
            <a:spAutoFit/>
          </a:bodyPr>
          <a:lstStyle/>
          <a:p>
            <a:pPr algn="ctr"/>
            <a:r>
              <a:rPr lang="en-US" altLang="zh-CN" sz="4500">
                <a:solidFill>
                  <a:schemeClr val="bg1"/>
                </a:solidFill>
              </a:rPr>
              <a:t>Part 3</a:t>
            </a:r>
          </a:p>
        </p:txBody>
      </p:sp>
      <p:sp>
        <p:nvSpPr>
          <p:cNvPr id="10" name="文本框 9"/>
          <p:cNvSpPr txBox="1"/>
          <p:nvPr userDrawn="1"/>
        </p:nvSpPr>
        <p:spPr>
          <a:xfrm>
            <a:off x="4730115" y="2189480"/>
            <a:ext cx="2735580" cy="768350"/>
          </a:xfrm>
          <a:prstGeom prst="rect">
            <a:avLst/>
          </a:prstGeom>
          <a:noFill/>
        </p:spPr>
        <p:txBody>
          <a:bodyPr wrap="square" rtlCol="0">
            <a:spAutoFit/>
          </a:bodyPr>
          <a:lstStyle/>
          <a:p>
            <a:pPr algn="ctr"/>
            <a:r>
              <a:rPr lang="zh-CN" altLang="en-US" sz="4400" kern="0" spc="200">
                <a:solidFill>
                  <a:schemeClr val="bg1"/>
                </a:solidFill>
                <a:uFillTx/>
              </a:rPr>
              <a:t>研究过程</a:t>
            </a:r>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custDataLst>
              <p:tags r:id="rId1"/>
            </p:custDataLst>
          </p:nvPr>
        </p:nvSpPr>
        <p:spPr/>
        <p:txBody>
          <a:bodyPr/>
          <a:lstStyle/>
          <a:p>
            <a:fld id="{760FBDFE-C587-4B4C-A407-44438C67B59E}" type="datetimeFigureOut">
              <a:rPr lang="zh-CN" altLang="en-US" smtClean="0"/>
              <a:t>2022/10/8</a:t>
            </a:fld>
            <a:endParaRPr lang="zh-CN" altLang="en-US"/>
          </a:p>
        </p:txBody>
      </p:sp>
      <p:sp>
        <p:nvSpPr>
          <p:cNvPr id="6" name="页脚占位符 5"/>
          <p:cNvSpPr>
            <a:spLocks noGrp="1"/>
          </p:cNvSpPr>
          <p:nvPr>
            <p:ph type="ftr" sz="quarter" idx="11"/>
            <p:custDataLst>
              <p:tags r:id="rId2"/>
            </p:custDataLst>
          </p:nvPr>
        </p:nvSpPr>
        <p:spPr/>
        <p:txBody>
          <a:bodyPr/>
          <a:lstStyle/>
          <a:p>
            <a:endParaRPr lang="zh-CN" altLang="en-US"/>
          </a:p>
        </p:txBody>
      </p:sp>
      <p:sp>
        <p:nvSpPr>
          <p:cNvPr id="10" name="文本框 9"/>
          <p:cNvSpPr txBox="1"/>
          <p:nvPr userDrawn="1"/>
        </p:nvSpPr>
        <p:spPr>
          <a:xfrm>
            <a:off x="4938395" y="1465580"/>
            <a:ext cx="2315210" cy="783590"/>
          </a:xfrm>
          <a:prstGeom prst="rect">
            <a:avLst/>
          </a:prstGeom>
          <a:noFill/>
        </p:spPr>
        <p:txBody>
          <a:bodyPr wrap="square" rtlCol="0">
            <a:spAutoFit/>
          </a:bodyPr>
          <a:lstStyle/>
          <a:p>
            <a:pPr algn="ctr"/>
            <a:r>
              <a:rPr lang="en-US" altLang="zh-CN" sz="4500">
                <a:solidFill>
                  <a:schemeClr val="bg1"/>
                </a:solidFill>
              </a:rPr>
              <a:t>Part 4</a:t>
            </a:r>
          </a:p>
        </p:txBody>
      </p:sp>
      <p:sp>
        <p:nvSpPr>
          <p:cNvPr id="11" name="文本框 10"/>
          <p:cNvSpPr txBox="1"/>
          <p:nvPr userDrawn="1"/>
        </p:nvSpPr>
        <p:spPr>
          <a:xfrm>
            <a:off x="4730115" y="2189480"/>
            <a:ext cx="2735580" cy="768350"/>
          </a:xfrm>
          <a:prstGeom prst="rect">
            <a:avLst/>
          </a:prstGeom>
          <a:noFill/>
        </p:spPr>
        <p:txBody>
          <a:bodyPr wrap="square" rtlCol="0">
            <a:spAutoFit/>
          </a:bodyPr>
          <a:lstStyle/>
          <a:p>
            <a:pPr algn="ctr"/>
            <a:r>
              <a:rPr lang="zh-CN" altLang="en-US" sz="4400" kern="0" spc="200">
                <a:solidFill>
                  <a:schemeClr val="bg1"/>
                </a:solidFill>
                <a:uFillTx/>
              </a:rPr>
              <a:t>实验结果</a:t>
            </a:r>
          </a:p>
        </p:txBody>
      </p:sp>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1"/>
            </p:custDataLst>
          </p:nvPr>
        </p:nvSpPr>
        <p:spPr/>
        <p:txBody>
          <a:bodyPr/>
          <a:lstStyle/>
          <a:p>
            <a:fld id="{760FBDFE-C587-4B4C-A407-44438C67B59E}" type="datetimeFigureOut">
              <a:rPr lang="zh-CN" altLang="en-US" smtClean="0"/>
              <a:t>2022/10/8</a:t>
            </a:fld>
            <a:endParaRPr lang="zh-CN" altLang="en-US"/>
          </a:p>
        </p:txBody>
      </p:sp>
      <p:sp>
        <p:nvSpPr>
          <p:cNvPr id="8" name="页脚占位符 7"/>
          <p:cNvSpPr>
            <a:spLocks noGrp="1"/>
          </p:cNvSpPr>
          <p:nvPr>
            <p:ph type="ftr" sz="quarter" idx="11"/>
            <p:custDataLst>
              <p:tags r:id="rId2"/>
            </p:custDataLst>
          </p:nvPr>
        </p:nvSpPr>
        <p:spPr/>
        <p:txBody>
          <a:bodyPr/>
          <a:lstStyle/>
          <a:p>
            <a:endParaRPr lang="zh-CN" altLang="en-US"/>
          </a:p>
        </p:txBody>
      </p:sp>
      <p:sp>
        <p:nvSpPr>
          <p:cNvPr id="12" name="文本框 11"/>
          <p:cNvSpPr txBox="1"/>
          <p:nvPr userDrawn="1"/>
        </p:nvSpPr>
        <p:spPr>
          <a:xfrm>
            <a:off x="4938395" y="1465580"/>
            <a:ext cx="2315210" cy="783590"/>
          </a:xfrm>
          <a:prstGeom prst="rect">
            <a:avLst/>
          </a:prstGeom>
          <a:noFill/>
        </p:spPr>
        <p:txBody>
          <a:bodyPr wrap="square" rtlCol="0">
            <a:spAutoFit/>
          </a:bodyPr>
          <a:lstStyle/>
          <a:p>
            <a:pPr algn="ctr"/>
            <a:r>
              <a:rPr lang="en-US" altLang="zh-CN" sz="4500">
                <a:solidFill>
                  <a:schemeClr val="bg1"/>
                </a:solidFill>
              </a:rPr>
              <a:t>Part 5</a:t>
            </a:r>
          </a:p>
        </p:txBody>
      </p:sp>
      <p:sp>
        <p:nvSpPr>
          <p:cNvPr id="13" name="文本框 12"/>
          <p:cNvSpPr txBox="1"/>
          <p:nvPr userDrawn="1"/>
        </p:nvSpPr>
        <p:spPr>
          <a:xfrm>
            <a:off x="4730115" y="2189480"/>
            <a:ext cx="2735580" cy="768350"/>
          </a:xfrm>
          <a:prstGeom prst="rect">
            <a:avLst/>
          </a:prstGeom>
          <a:noFill/>
        </p:spPr>
        <p:txBody>
          <a:bodyPr wrap="square" rtlCol="0">
            <a:spAutoFit/>
          </a:bodyPr>
          <a:lstStyle/>
          <a:p>
            <a:pPr algn="ctr"/>
            <a:r>
              <a:rPr lang="zh-CN" altLang="en-US" sz="4400" kern="0" spc="200">
                <a:solidFill>
                  <a:schemeClr val="bg1"/>
                </a:solidFill>
                <a:uFillTx/>
              </a:rPr>
              <a:t>结论建议</a:t>
            </a:r>
          </a:p>
        </p:txBody>
      </p:sp>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2022/10/8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2022/10/8</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2022/10/8</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a:xfrm>
            <a:off x="8877600" y="6314400"/>
            <a:ext cx="2700000" cy="316800"/>
          </a:xfrm>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a:xfrm>
            <a:off x="1616075" y="608330"/>
            <a:ext cx="9961245" cy="705485"/>
          </a:xfrm>
        </p:spPr>
        <p:txBody>
          <a:bodyPr/>
          <a:lstStyle/>
          <a:p>
            <a:r>
              <a:rPr lang="zh-CN" altLang="en-US"/>
              <a:t>单击此处编辑母版标题样式</a:t>
            </a:r>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2022/10/8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2022/10/8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2022/10/8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2022/10/8</a:t>
            </a:fld>
            <a:endParaRPr lang="zh-CN" altLang="en-US"/>
          </a:p>
        </p:txBody>
      </p:sp>
      <p:sp>
        <p:nvSpPr>
          <p:cNvPr id="6" name="页脚占位符 5"/>
          <p:cNvSpPr>
            <a:spLocks noGrp="1"/>
          </p:cNvSpPr>
          <p:nvPr>
            <p:ph type="ftr" sz="quarter" idx="11"/>
          </p:nvPr>
        </p:nvSpPr>
        <p:spPr/>
        <p:txBody>
          <a:bodyPr/>
          <a:lstStyle/>
          <a:p>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2022/10/8</a:t>
            </a:fld>
            <a:endParaRPr lang="zh-CN" altLang="en-US"/>
          </a:p>
        </p:txBody>
      </p:sp>
      <p:sp>
        <p:nvSpPr>
          <p:cNvPr id="8" name="页脚占位符 7"/>
          <p:cNvSpPr>
            <a:spLocks noGrp="1"/>
          </p:cNvSpPr>
          <p:nvPr>
            <p:ph type="ftr" sz="quarter" idx="11"/>
          </p:nvPr>
        </p:nvSpPr>
        <p:spPr/>
        <p:txBody>
          <a:bodyPr/>
          <a:lstStyle/>
          <a:p>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2022/10/8</a:t>
            </a:fld>
            <a:endParaRPr lang="zh-CN" altLang="en-US"/>
          </a:p>
        </p:txBody>
      </p:sp>
      <p:sp>
        <p:nvSpPr>
          <p:cNvPr id="4" name="页脚占位符 3"/>
          <p:cNvSpPr>
            <a:spLocks noGrp="1"/>
          </p:cNvSpPr>
          <p:nvPr>
            <p:ph type="ftr" sz="quarter" idx="11"/>
          </p:nvPr>
        </p:nvSpPr>
        <p:spPr/>
        <p:txBody>
          <a:bodyPr/>
          <a:lstStyle/>
          <a:p>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2022/10/8</a:t>
            </a:fld>
            <a:endParaRPr lang="zh-CN" altLang="en-US"/>
          </a:p>
        </p:txBody>
      </p:sp>
      <p:sp>
        <p:nvSpPr>
          <p:cNvPr id="3" name="页脚占位符 2"/>
          <p:cNvSpPr>
            <a:spLocks noGrp="1"/>
          </p:cNvSpPr>
          <p:nvPr>
            <p:ph type="ftr" sz="quarter" idx="11"/>
          </p:nvPr>
        </p:nvSpPr>
        <p:spPr/>
        <p:txBody>
          <a:bodyPr/>
          <a:lstStyle/>
          <a:p>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2022/10/8</a:t>
            </a:fld>
            <a:endParaRPr lang="zh-CN" altLang="en-US"/>
          </a:p>
        </p:txBody>
      </p:sp>
      <p:sp>
        <p:nvSpPr>
          <p:cNvPr id="6" name="页脚占位符 5"/>
          <p:cNvSpPr>
            <a:spLocks noGrp="1"/>
          </p:cNvSpPr>
          <p:nvPr>
            <p:ph type="ftr" sz="quarter" idx="11"/>
          </p:nvPr>
        </p:nvSpPr>
        <p:spPr/>
        <p:txBody>
          <a:bodyPr/>
          <a:lstStyle/>
          <a:p>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2022/10/8</a:t>
            </a:fld>
            <a:endParaRPr lang="zh-CN" altLang="en-US"/>
          </a:p>
        </p:txBody>
      </p:sp>
      <p:sp>
        <p:nvSpPr>
          <p:cNvPr id="6" name="页脚占位符 5"/>
          <p:cNvSpPr>
            <a:spLocks noGrp="1"/>
          </p:cNvSpPr>
          <p:nvPr>
            <p:ph type="ftr" sz="quarter" idx="11"/>
          </p:nvPr>
        </p:nvSpPr>
        <p:spPr/>
        <p:txBody>
          <a:bodyPr/>
          <a:lstStyle/>
          <a:p>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14.xml"/><Relationship Id="rId7" Type="http://schemas.openxmlformats.org/officeDocument/2006/relationships/tags" Target="../tags/tag1.xml"/><Relationship Id="rId12"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11" Type="http://schemas.openxmlformats.org/officeDocument/2006/relationships/tags" Target="../tags/tag5.xml"/><Relationship Id="rId5" Type="http://schemas.openxmlformats.org/officeDocument/2006/relationships/slideLayout" Target="../slideLayouts/slideLayout16.xml"/><Relationship Id="rId10" Type="http://schemas.openxmlformats.org/officeDocument/2006/relationships/tags" Target="../tags/tag4.xml"/><Relationship Id="rId4" Type="http://schemas.openxmlformats.org/officeDocument/2006/relationships/slideLayout" Target="../slideLayouts/slideLayout15.xml"/><Relationship Id="rId9" Type="http://schemas.openxmlformats.org/officeDocument/2006/relationships/tags" Target="../tags/tag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ags" Target="../tags/tag11.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17" Type="http://schemas.openxmlformats.org/officeDocument/2006/relationships/tags" Target="../tags/tag15.xml"/><Relationship Id="rId2" Type="http://schemas.openxmlformats.org/officeDocument/2006/relationships/slideLayout" Target="../slideLayouts/slideLayout18.xml"/><Relationship Id="rId16" Type="http://schemas.openxmlformats.org/officeDocument/2006/relationships/tags" Target="../tags/tag14.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ags" Target="../tags/tag13.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ags" Target="../tags/tag1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ags" Target="../tags/tag7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tags" Target="../tags/tag74.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ags" Target="../tags/tag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2022/10/8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8"/>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9"/>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p:cNvSpPr>
            <a:spLocks noGrp="1"/>
          </p:cNvSpPr>
          <p:nvPr>
            <p:ph type="ftr" sz="quarter" idx="3"/>
            <p:custDataLst>
              <p:tags r:id="rId10"/>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7" name="矩形 6"/>
          <p:cNvSpPr/>
          <p:nvPr userDrawn="1"/>
        </p:nvSpPr>
        <p:spPr>
          <a:xfrm>
            <a:off x="10270490" y="-13970"/>
            <a:ext cx="1950720" cy="6885940"/>
          </a:xfrm>
          <a:prstGeom prst="rect">
            <a:avLst/>
          </a:prstGeom>
          <a:solidFill>
            <a:srgbClr val="B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userDrawn="1"/>
        </p:nvSpPr>
        <p:spPr>
          <a:xfrm>
            <a:off x="10359390" y="1069975"/>
            <a:ext cx="1729105" cy="475615"/>
          </a:xfrm>
          <a:prstGeom prst="rect">
            <a:avLst/>
          </a:prstGeom>
          <a:noFill/>
        </p:spPr>
        <p:txBody>
          <a:bodyPr wrap="square" rtlCol="0">
            <a:spAutoFit/>
          </a:bodyPr>
          <a:lstStyle/>
          <a:p>
            <a:pPr algn="ctr"/>
            <a:r>
              <a:rPr lang="zh-CN" altLang="en-US" sz="2500">
                <a:solidFill>
                  <a:schemeClr val="bg2">
                    <a:lumMod val="65000"/>
                  </a:schemeClr>
                </a:solidFill>
              </a:rPr>
              <a:t>研究概述</a:t>
            </a:r>
          </a:p>
        </p:txBody>
      </p:sp>
      <p:sp>
        <p:nvSpPr>
          <p:cNvPr id="9" name="文本框 8"/>
          <p:cNvSpPr txBox="1"/>
          <p:nvPr userDrawn="1"/>
        </p:nvSpPr>
        <p:spPr>
          <a:xfrm>
            <a:off x="10359390" y="1934210"/>
            <a:ext cx="1729105" cy="475615"/>
          </a:xfrm>
          <a:prstGeom prst="rect">
            <a:avLst/>
          </a:prstGeom>
          <a:noFill/>
        </p:spPr>
        <p:txBody>
          <a:bodyPr wrap="square" rtlCol="0">
            <a:spAutoFit/>
          </a:bodyPr>
          <a:lstStyle/>
          <a:p>
            <a:pPr algn="ctr"/>
            <a:r>
              <a:rPr lang="zh-CN" altLang="en-US" sz="2500">
                <a:solidFill>
                  <a:schemeClr val="bg2">
                    <a:lumMod val="65000"/>
                  </a:schemeClr>
                </a:solidFill>
              </a:rPr>
              <a:t>论文框架</a:t>
            </a:r>
          </a:p>
        </p:txBody>
      </p:sp>
      <p:sp>
        <p:nvSpPr>
          <p:cNvPr id="10" name="文本框 9"/>
          <p:cNvSpPr txBox="1"/>
          <p:nvPr userDrawn="1"/>
        </p:nvSpPr>
        <p:spPr>
          <a:xfrm>
            <a:off x="10359390" y="2798445"/>
            <a:ext cx="1729105" cy="475615"/>
          </a:xfrm>
          <a:prstGeom prst="rect">
            <a:avLst/>
          </a:prstGeom>
          <a:noFill/>
        </p:spPr>
        <p:txBody>
          <a:bodyPr wrap="square" rtlCol="0">
            <a:spAutoFit/>
          </a:bodyPr>
          <a:lstStyle/>
          <a:p>
            <a:pPr algn="ctr"/>
            <a:r>
              <a:rPr lang="zh-CN" altLang="en-US" sz="2500">
                <a:solidFill>
                  <a:schemeClr val="bg2">
                    <a:lumMod val="65000"/>
                  </a:schemeClr>
                </a:solidFill>
              </a:rPr>
              <a:t>研究过程</a:t>
            </a:r>
          </a:p>
        </p:txBody>
      </p:sp>
      <p:sp>
        <p:nvSpPr>
          <p:cNvPr id="11" name="文本框 10"/>
          <p:cNvSpPr txBox="1"/>
          <p:nvPr userDrawn="1"/>
        </p:nvSpPr>
        <p:spPr>
          <a:xfrm>
            <a:off x="10359390" y="3662680"/>
            <a:ext cx="1729105" cy="475615"/>
          </a:xfrm>
          <a:prstGeom prst="rect">
            <a:avLst/>
          </a:prstGeom>
          <a:noFill/>
        </p:spPr>
        <p:txBody>
          <a:bodyPr wrap="square" rtlCol="0">
            <a:spAutoFit/>
          </a:bodyPr>
          <a:lstStyle/>
          <a:p>
            <a:pPr algn="ctr"/>
            <a:r>
              <a:rPr lang="zh-CN" altLang="en-US" sz="2500">
                <a:solidFill>
                  <a:schemeClr val="bg2">
                    <a:lumMod val="65000"/>
                  </a:schemeClr>
                </a:solidFill>
              </a:rPr>
              <a:t>实验结果</a:t>
            </a:r>
          </a:p>
        </p:txBody>
      </p:sp>
      <p:sp>
        <p:nvSpPr>
          <p:cNvPr id="12" name="文本框 11"/>
          <p:cNvSpPr txBox="1"/>
          <p:nvPr userDrawn="1"/>
        </p:nvSpPr>
        <p:spPr>
          <a:xfrm>
            <a:off x="10359390" y="4526915"/>
            <a:ext cx="1729105" cy="475615"/>
          </a:xfrm>
          <a:prstGeom prst="rect">
            <a:avLst/>
          </a:prstGeom>
          <a:noFill/>
        </p:spPr>
        <p:txBody>
          <a:bodyPr wrap="square" rtlCol="0">
            <a:spAutoFit/>
          </a:bodyPr>
          <a:lstStyle/>
          <a:p>
            <a:pPr algn="ctr"/>
            <a:r>
              <a:rPr lang="zh-CN" altLang="en-US" sz="2500">
                <a:solidFill>
                  <a:schemeClr val="bg2">
                    <a:lumMod val="65000"/>
                  </a:schemeClr>
                </a:solidFill>
              </a:rPr>
              <a:t>结论建议</a:t>
            </a:r>
          </a:p>
        </p:txBody>
      </p:sp>
      <p:pic>
        <p:nvPicPr>
          <p:cNvPr id="14" name="图片 13" descr="校徽"/>
          <p:cNvPicPr>
            <a:picLocks noChangeAspect="1"/>
          </p:cNvPicPr>
          <p:nvPr userDrawn="1"/>
        </p:nvPicPr>
        <p:blipFill>
          <a:blip r:embed="rId12"/>
          <a:stretch>
            <a:fillRect/>
          </a:stretch>
        </p:blipFill>
        <p:spPr>
          <a:xfrm>
            <a:off x="338455" y="480695"/>
            <a:ext cx="959485" cy="959485"/>
          </a:xfrm>
          <a:prstGeom prst="rect">
            <a:avLst/>
          </a:prstGeom>
        </p:spPr>
      </p:pic>
      <p:sp>
        <p:nvSpPr>
          <p:cNvPr id="13" name="灯片编号占位符 12"/>
          <p:cNvSpPr>
            <a:spLocks noGrp="1"/>
          </p:cNvSpPr>
          <p:nvPr>
            <p:ph type="sldNum" sz="quarter" idx="4"/>
            <p:custDataLst>
              <p:tags r:id="rId11"/>
            </p:custDataLst>
          </p:nvPr>
        </p:nvSpPr>
        <p:spPr>
          <a:xfrm>
            <a:off x="609900" y="6314400"/>
            <a:ext cx="2700000" cy="316800"/>
          </a:xfrm>
          <a:prstGeom prst="rect">
            <a:avLst/>
          </a:prstGeom>
        </p:spPr>
        <p:txBody>
          <a:bodyPr vert="horz" lIns="91440" tIns="45720" rIns="91440" bIns="45720" rtlCol="0" anchor="ctr">
            <a:noAutofit/>
          </a:bodyPr>
          <a:lstStyle>
            <a:lvl1pPr algn="l">
              <a:defRPr sz="16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ustDataLst>
      <p:tags r:id="rId7"/>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7" name="KSO_TEMPLATE" hidden="1"/>
          <p:cNvSpPr/>
          <p:nvPr userDrawn="1">
            <p:custDataLst>
              <p:tags r:id="rId1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12"/>
          <p:cNvSpPr>
            <a:spLocks noGrp="1"/>
          </p:cNvSpPr>
          <p:nvPr>
            <p:ph type="sldNum" sz="quarter" idx="4"/>
            <p:custDataLst>
              <p:tags r:id="rId17"/>
            </p:custDataLst>
          </p:nvPr>
        </p:nvSpPr>
        <p:spPr>
          <a:xfrm>
            <a:off x="609900" y="6314400"/>
            <a:ext cx="2700000" cy="316800"/>
          </a:xfrm>
          <a:prstGeom prst="rect">
            <a:avLst/>
          </a:prstGeom>
        </p:spPr>
        <p:txBody>
          <a:bodyPr vert="horz" lIns="91440" tIns="45720" rIns="91440" bIns="45720" rtlCol="0" anchor="ctr">
            <a:noAutofit/>
          </a:bodyPr>
          <a:lstStyle>
            <a:lvl1pPr algn="l">
              <a:defRPr sz="16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矩形 6"/>
          <p:cNvSpPr/>
          <p:nvPr userDrawn="1"/>
        </p:nvSpPr>
        <p:spPr>
          <a:xfrm>
            <a:off x="-29845" y="-58420"/>
            <a:ext cx="12251055" cy="6974840"/>
          </a:xfrm>
          <a:prstGeom prst="rect">
            <a:avLst/>
          </a:prstGeom>
          <a:solidFill>
            <a:srgbClr val="930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2022/10/8</a:t>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grpSp>
        <p:nvGrpSpPr>
          <p:cNvPr id="12" name="组合 11"/>
          <p:cNvGrpSpPr/>
          <p:nvPr userDrawn="1"/>
        </p:nvGrpSpPr>
        <p:grpSpPr>
          <a:xfrm>
            <a:off x="3213735" y="3491865"/>
            <a:ext cx="5765800" cy="368300"/>
            <a:chOff x="5061" y="5499"/>
            <a:chExt cx="9080" cy="580"/>
          </a:xfrm>
        </p:grpSpPr>
        <p:cxnSp>
          <p:nvCxnSpPr>
            <p:cNvPr id="13" name="直接连接符 12"/>
            <p:cNvCxnSpPr/>
            <p:nvPr/>
          </p:nvCxnSpPr>
          <p:spPr>
            <a:xfrm>
              <a:off x="5061" y="5789"/>
              <a:ext cx="9080" cy="0"/>
            </a:xfrm>
            <a:prstGeom prst="line">
              <a:avLst/>
            </a:prstGeom>
            <a:ln w="22225" cap="rnd" cmpd="sng">
              <a:gradFill>
                <a:gsLst>
                  <a:gs pos="0">
                    <a:schemeClr val="bg2">
                      <a:lumMod val="65000"/>
                    </a:schemeClr>
                  </a:gs>
                  <a:gs pos="49000">
                    <a:schemeClr val="bg2">
                      <a:lumMod val="85000"/>
                    </a:schemeClr>
                  </a:gs>
                  <a:gs pos="100000">
                    <a:schemeClr val="bg2">
                      <a:lumMod val="65000"/>
                    </a:schemeClr>
                  </a:gs>
                </a:gsLst>
                <a:path path="rect">
                  <a:fillToRect l="50000" t="50000" r="50000" b="50000"/>
                </a:path>
                <a:tileRect/>
              </a:gradFill>
              <a:prstDash val="solid"/>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7092" y="5499"/>
              <a:ext cx="5019" cy="580"/>
            </a:xfrm>
            <a:prstGeom prst="rect">
              <a:avLst/>
            </a:prstGeom>
            <a:solidFill>
              <a:srgbClr val="930010"/>
            </a:solidFill>
          </p:spPr>
          <p:txBody>
            <a:bodyPr wrap="square" rtlCol="0">
              <a:spAutoFit/>
            </a:bodyPr>
            <a:lstStyle/>
            <a:p>
              <a:pPr algn="ctr"/>
              <a:r>
                <a:rPr lang="zh-CN" altLang="en-US">
                  <a:solidFill>
                    <a:schemeClr val="bg1"/>
                  </a:solidFill>
                </a:rPr>
                <a:t>X</a:t>
              </a:r>
              <a:r>
                <a:rPr lang="en-US" altLang="zh-CN">
                  <a:solidFill>
                    <a:schemeClr val="bg1"/>
                  </a:solidFill>
                </a:rPr>
                <a:t>IDIAN</a:t>
              </a:r>
              <a:r>
                <a:rPr lang="zh-CN" altLang="en-US">
                  <a:solidFill>
                    <a:schemeClr val="bg1"/>
                  </a:solidFill>
                </a:rPr>
                <a:t> U</a:t>
              </a:r>
              <a:r>
                <a:rPr lang="en-US" altLang="zh-CN">
                  <a:solidFill>
                    <a:schemeClr val="bg1"/>
                  </a:solidFill>
                </a:rPr>
                <a:t>NIVERSITY</a:t>
              </a:r>
              <a:endParaRPr lang="zh-CN" altLang="en-US">
                <a:solidFill>
                  <a:schemeClr val="bg1"/>
                </a:solidFill>
              </a:endParaRPr>
            </a:p>
          </p:txBody>
        </p:sp>
      </p:grpSp>
    </p:spTree>
    <p:custDataLst>
      <p:tags r:id="rId13"/>
    </p:custData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9.xml"/><Relationship Id="rId7" Type="http://schemas.openxmlformats.org/officeDocument/2006/relationships/image" Target="../media/image9.png"/><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wmf"/></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8" Type="http://schemas.openxmlformats.org/officeDocument/2006/relationships/tags" Target="../tags/tag118.xml"/><Relationship Id="rId13" Type="http://schemas.openxmlformats.org/officeDocument/2006/relationships/tags" Target="../tags/tag123.xml"/><Relationship Id="rId18" Type="http://schemas.openxmlformats.org/officeDocument/2006/relationships/image" Target="../media/image1.jpeg"/><Relationship Id="rId3" Type="http://schemas.openxmlformats.org/officeDocument/2006/relationships/tags" Target="../tags/tag113.xml"/><Relationship Id="rId7" Type="http://schemas.openxmlformats.org/officeDocument/2006/relationships/tags" Target="../tags/tag117.xml"/><Relationship Id="rId12" Type="http://schemas.openxmlformats.org/officeDocument/2006/relationships/tags" Target="../tags/tag122.xml"/><Relationship Id="rId17" Type="http://schemas.openxmlformats.org/officeDocument/2006/relationships/notesSlide" Target="../notesSlides/notesSlide2.xml"/><Relationship Id="rId2" Type="http://schemas.openxmlformats.org/officeDocument/2006/relationships/tags" Target="../tags/tag112.xml"/><Relationship Id="rId16" Type="http://schemas.openxmlformats.org/officeDocument/2006/relationships/slideLayout" Target="../slideLayouts/slideLayout23.xml"/><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tags" Target="../tags/tag121.xml"/><Relationship Id="rId5" Type="http://schemas.openxmlformats.org/officeDocument/2006/relationships/tags" Target="../tags/tag115.xml"/><Relationship Id="rId15" Type="http://schemas.openxmlformats.org/officeDocument/2006/relationships/tags" Target="../tags/tag125.xml"/><Relationship Id="rId10" Type="http://schemas.openxmlformats.org/officeDocument/2006/relationships/tags" Target="../tags/tag120.xml"/><Relationship Id="rId4" Type="http://schemas.openxmlformats.org/officeDocument/2006/relationships/tags" Target="../tags/tag114.xml"/><Relationship Id="rId9" Type="http://schemas.openxmlformats.org/officeDocument/2006/relationships/tags" Target="../tags/tag119.xml"/><Relationship Id="rId14" Type="http://schemas.openxmlformats.org/officeDocument/2006/relationships/tags" Target="../tags/tag12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126.xml"/></Relationships>
</file>

<file path=ppt/slides/_rels/slide5.xml.rels><?xml version="1.0" encoding="UTF-8" standalone="yes"?>
<Relationships xmlns="http://schemas.openxmlformats.org/package/2006/relationships"><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notesSlide" Target="../notesSlides/notesSlide4.xml"/><Relationship Id="rId5" Type="http://schemas.openxmlformats.org/officeDocument/2006/relationships/slideLayout" Target="../slideLayouts/slideLayout12.xml"/><Relationship Id="rId4" Type="http://schemas.openxmlformats.org/officeDocument/2006/relationships/tags" Target="../tags/tag130.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图片 2051" descr="a1"/>
          <p:cNvPicPr>
            <a:picLocks noChangeAspect="1"/>
          </p:cNvPicPr>
          <p:nvPr/>
        </p:nvPicPr>
        <p:blipFill>
          <a:blip r:embed="rId3"/>
          <a:srcRect r="38521" b="76917"/>
          <a:stretch>
            <a:fillRect/>
          </a:stretch>
        </p:blipFill>
        <p:spPr>
          <a:xfrm>
            <a:off x="0" y="0"/>
            <a:ext cx="5065395" cy="1426210"/>
          </a:xfrm>
          <a:prstGeom prst="rect">
            <a:avLst/>
          </a:prstGeom>
          <a:noFill/>
          <a:ln w="9525">
            <a:noFill/>
          </a:ln>
        </p:spPr>
      </p:pic>
      <p:sp>
        <p:nvSpPr>
          <p:cNvPr id="2" name="矩形 1"/>
          <p:cNvSpPr/>
          <p:nvPr/>
        </p:nvSpPr>
        <p:spPr>
          <a:xfrm>
            <a:off x="-48260" y="1426210"/>
            <a:ext cx="12240260" cy="2330450"/>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4605" y="4575175"/>
            <a:ext cx="542925" cy="1750060"/>
            <a:chOff x="-76" y="7040"/>
            <a:chExt cx="1018" cy="2992"/>
          </a:xfrm>
        </p:grpSpPr>
        <p:sp>
          <p:nvSpPr>
            <p:cNvPr id="3" name="矩形 2"/>
            <p:cNvSpPr/>
            <p:nvPr/>
          </p:nvSpPr>
          <p:spPr>
            <a:xfrm>
              <a:off x="-76" y="7040"/>
              <a:ext cx="1018" cy="324"/>
            </a:xfrm>
            <a:prstGeom prst="rect">
              <a:avLst/>
            </a:prstGeom>
            <a:solidFill>
              <a:srgbClr val="AF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6" y="7707"/>
              <a:ext cx="1018" cy="324"/>
            </a:xfrm>
            <a:prstGeom prst="rect">
              <a:avLst/>
            </a:prstGeom>
            <a:solidFill>
              <a:srgbClr val="AF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6" y="8374"/>
              <a:ext cx="1018" cy="324"/>
            </a:xfrm>
            <a:prstGeom prst="rect">
              <a:avLst/>
            </a:prstGeom>
            <a:solidFill>
              <a:srgbClr val="AF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6" y="9041"/>
              <a:ext cx="1018" cy="324"/>
            </a:xfrm>
            <a:prstGeom prst="rect">
              <a:avLst/>
            </a:prstGeom>
            <a:solidFill>
              <a:srgbClr val="AF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6" y="9708"/>
              <a:ext cx="1018" cy="324"/>
            </a:xfrm>
            <a:prstGeom prst="rect">
              <a:avLst/>
            </a:prstGeom>
            <a:solidFill>
              <a:srgbClr val="AF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标题 2049"/>
          <p:cNvSpPr>
            <a:spLocks noGrp="1"/>
          </p:cNvSpPr>
          <p:nvPr/>
        </p:nvSpPr>
        <p:spPr>
          <a:xfrm>
            <a:off x="528320" y="1685925"/>
            <a:ext cx="10888980" cy="1811655"/>
          </a:xfrm>
          <a:prstGeom prst="rect">
            <a:avLst/>
          </a:prstGeom>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4400" fontAlgn="auto">
              <a:lnSpc>
                <a:spcPct val="150000"/>
              </a:lnSpc>
              <a:buClrTx/>
              <a:buSzTx/>
              <a:buFontTx/>
              <a:buNone/>
            </a:pPr>
            <a:r>
              <a:rPr lang="en-US" altLang="zh-CN" sz="4000" b="1" kern="1300" spc="100" baseline="0" dirty="0">
                <a:solidFill>
                  <a:schemeClr val="bg1"/>
                </a:solidFill>
                <a:uFillTx/>
                <a:latin typeface="微软雅黑" panose="020B0503020204020204" charset="-122"/>
                <a:ea typeface="微软雅黑" panose="020B0503020204020204" charset="-122"/>
              </a:rPr>
              <a:t>6G</a:t>
            </a:r>
            <a:r>
              <a:rPr lang="zh-CN" altLang="en-US" sz="4000" b="1" kern="1300" spc="100" baseline="0" dirty="0">
                <a:solidFill>
                  <a:schemeClr val="bg1"/>
                </a:solidFill>
                <a:uFillTx/>
                <a:latin typeface="微软雅黑" panose="020B0503020204020204" charset="-122"/>
                <a:ea typeface="微软雅黑" panose="020B0503020204020204" charset="-122"/>
              </a:rPr>
              <a:t>业务多视图聚类</a:t>
            </a:r>
          </a:p>
        </p:txBody>
      </p:sp>
      <p:sp>
        <p:nvSpPr>
          <p:cNvPr id="14" name="文本框 13"/>
          <p:cNvSpPr txBox="1"/>
          <p:nvPr/>
        </p:nvSpPr>
        <p:spPr>
          <a:xfrm>
            <a:off x="2614295" y="4485002"/>
            <a:ext cx="6914515" cy="540341"/>
          </a:xfrm>
          <a:prstGeom prst="rect">
            <a:avLst/>
          </a:prstGeom>
          <a:noFill/>
        </p:spPr>
        <p:txBody>
          <a:bodyPr wrap="square" rtlCol="0">
            <a:spAutoFit/>
          </a:bodyPr>
          <a:lstStyle/>
          <a:p>
            <a:pPr algn="ctr" fontAlgn="auto">
              <a:lnSpc>
                <a:spcPct val="150000"/>
              </a:lnSpc>
            </a:pPr>
            <a:r>
              <a:rPr lang="zh-CN" altLang="en-US" sz="2200" b="1" dirty="0">
                <a:solidFill>
                  <a:schemeClr val="tx1">
                    <a:lumMod val="75000"/>
                    <a:lumOff val="25000"/>
                  </a:schemeClr>
                </a:solidFill>
                <a:latin typeface="+mn-ea"/>
                <a:cs typeface="+mn-ea"/>
              </a:rPr>
              <a:t>汇报人：张茹倩</a:t>
            </a:r>
          </a:p>
        </p:txBody>
      </p:sp>
    </p:spTree>
  </p:cSld>
  <p:clrMapOvr>
    <a:masterClrMapping/>
  </p:clrMapOvr>
  <p:transition advTm="20777"/>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5"/>
          <p:cNvSpPr>
            <a:spLocks noGrp="1"/>
          </p:cNvSpPr>
          <p:nvPr/>
        </p:nvSpPr>
        <p:spPr>
          <a:xfrm>
            <a:off x="1265555" y="486410"/>
            <a:ext cx="3630295" cy="697230"/>
          </a:xfrm>
          <a:prstGeom prst="rect">
            <a:avLst/>
          </a:prstGeom>
        </p:spPr>
        <p:txBody>
          <a:bodyPr vert="horz" lIns="90170" tIns="46990" rIns="90170" bIns="46990" rtlCol="0" anchor="ctr" anchorCtr="0">
            <a:normAutofit fontScale="75000" lnSpcReduction="20000"/>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r>
              <a:rPr lang="zh-CN" altLang="en-US" dirty="0"/>
              <a:t>不完全多视图聚类</a:t>
            </a:r>
          </a:p>
        </p:txBody>
      </p:sp>
      <p:sp>
        <p:nvSpPr>
          <p:cNvPr id="10" name="文本占位符 9"/>
          <p:cNvSpPr>
            <a:spLocks noGrp="1"/>
          </p:cNvSpPr>
          <p:nvPr/>
        </p:nvSpPr>
        <p:spPr>
          <a:xfrm>
            <a:off x="1265555" y="949325"/>
            <a:ext cx="4747318" cy="412750"/>
          </a:xfrm>
          <a:prstGeom prst="rect">
            <a:avLst/>
          </a:prstGeom>
        </p:spPr>
        <p:txBody>
          <a:bodyPr vert="horz" lIns="90000" tIns="46800" rIns="90000" bIns="46800" rtlCol="0" anchor="b">
            <a:normAutofit fontScale="60000" lnSpcReduction="20000"/>
          </a:bodyPr>
          <a:lstStyle>
            <a:lvl1pPr marL="0" indent="0" algn="l" defTabSz="914400" rtl="0" eaLnBrk="1" fontAlgn="auto" latinLnBrk="0" hangingPunct="1">
              <a:lnSpc>
                <a:spcPct val="130000"/>
              </a:lnSpc>
              <a:spcBef>
                <a:spcPts val="0"/>
              </a:spcBef>
              <a:spcAft>
                <a:spcPts val="1000"/>
              </a:spcAft>
              <a:buFont typeface="Arial" panose="020B0604020202020204" pitchFamily="34" charset="0"/>
              <a:buNone/>
              <a:defRPr sz="2400" b="1" u="none" strike="noStrike" kern="1200" cap="none" spc="150" normalizeH="0" baseline="0">
                <a:solidFill>
                  <a:schemeClr val="tx1">
                    <a:lumMod val="65000"/>
                    <a:lumOff val="35000"/>
                  </a:schemeClr>
                </a:solidFill>
                <a:uFillTx/>
                <a:latin typeface="+mn-lt"/>
                <a:ea typeface="微软雅黑" panose="020B0503020204020204" charset="-122"/>
                <a:cs typeface="+mn-cs"/>
              </a:defRPr>
            </a:lvl1pPr>
            <a:lvl2pPr marL="0" indent="0" algn="l"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 pos="1609725" algn="l"/>
                <a:tab pos="1609725" algn="l"/>
                <a:tab pos="1609725" algn="l"/>
                <a:tab pos="1609725" algn="l"/>
              </a:tabLst>
              <a:defRPr sz="2000" b="0" u="none" strike="noStrike" kern="1200" cap="none" spc="0" normalizeH="0" baseline="0">
                <a:solidFill>
                  <a:schemeClr val="bg2">
                    <a:lumMod val="85000"/>
                  </a:schemeClr>
                </a:solidFill>
                <a:uFillTx/>
                <a:latin typeface="Arial Black" panose="020B0A04020102020204" charset="0"/>
                <a:ea typeface="微软雅黑" panose="020B0503020204020204" charset="-122"/>
                <a:cs typeface="Arial Black" panose="020B0A04020102020204" charset="0"/>
              </a:defRPr>
            </a:lvl2pPr>
            <a:lvl3pPr marL="914400" indent="0" algn="l" defTabSz="914400" rtl="0" eaLnBrk="1" fontAlgn="auto" latinLnBrk="0" hangingPunct="1">
              <a:lnSpc>
                <a:spcPct val="120000"/>
              </a:lnSpc>
              <a:spcBef>
                <a:spcPts val="0"/>
              </a:spcBef>
              <a:spcAft>
                <a:spcPts val="600"/>
              </a:spcAft>
              <a:buFont typeface="Arial" panose="020B0604020202020204" pitchFamily="34" charset="0"/>
              <a:buNone/>
              <a:defRPr sz="1800" b="1"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371600" indent="0" algn="l" defTabSz="914400" rtl="0" eaLnBrk="1" fontAlgn="auto" latinLnBrk="0" hangingPunct="1">
              <a:lnSpc>
                <a:spcPct val="120000"/>
              </a:lnSpc>
              <a:spcBef>
                <a:spcPts val="0"/>
              </a:spcBef>
              <a:spcAft>
                <a:spcPts val="300"/>
              </a:spcAft>
              <a:buFont typeface="Wingdings" panose="05000000000000000000" charset="0"/>
              <a:buNone/>
              <a:defRPr sz="1600" b="1"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1828800" indent="0" algn="l" defTabSz="914400" rtl="0" eaLnBrk="1" fontAlgn="auto" latinLnBrk="0" hangingPunct="1">
              <a:lnSpc>
                <a:spcPct val="120000"/>
              </a:lnSpc>
              <a:spcBef>
                <a:spcPts val="0"/>
              </a:spcBef>
              <a:spcAft>
                <a:spcPts val="300"/>
              </a:spcAft>
              <a:buFont typeface="Arial" panose="020B0604020202020204" pitchFamily="34" charset="0"/>
              <a:buNone/>
              <a:defRPr sz="1600" b="1"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CN" dirty="0">
                <a:solidFill>
                  <a:schemeClr val="bg2">
                    <a:lumMod val="75000"/>
                  </a:schemeClr>
                </a:solidFill>
                <a:latin typeface="Arial Black" panose="020B0A04020102020204" charset="0"/>
                <a:cs typeface="Arial Black" panose="020B0A04020102020204" charset="0"/>
              </a:rPr>
              <a:t>INCOMPLETE MULTI-VIEW CLUSTERING</a:t>
            </a:r>
          </a:p>
        </p:txBody>
      </p:sp>
      <p:sp>
        <p:nvSpPr>
          <p:cNvPr id="2" name="灯片编号占位符 1"/>
          <p:cNvSpPr>
            <a:spLocks noGrp="1"/>
          </p:cNvSpPr>
          <p:nvPr>
            <p:ph type="sldNum" sz="quarter" idx="12"/>
          </p:nvPr>
        </p:nvSpPr>
        <p:spPr>
          <a:xfrm>
            <a:off x="324150" y="6314400"/>
            <a:ext cx="2700000" cy="316800"/>
          </a:xfrm>
        </p:spPr>
        <p:txBody>
          <a:bodyPr/>
          <a:lstStyle/>
          <a:p>
            <a:fld id="{565CE74E-AB26-4998-AD42-012C4C1AD076}" type="slidenum">
              <a:rPr lang="zh-CN" altLang="en-US" smtClean="0"/>
              <a:t>10</a:t>
            </a:fld>
            <a:endParaRPr lang="zh-CN" altLang="en-US"/>
          </a:p>
        </p:txBody>
      </p:sp>
      <p:sp>
        <p:nvSpPr>
          <p:cNvPr id="5" name="文本框 4">
            <a:extLst>
              <a:ext uri="{FF2B5EF4-FFF2-40B4-BE49-F238E27FC236}">
                <a16:creationId xmlns:a16="http://schemas.microsoft.com/office/drawing/2014/main" id="{E41B6D25-DE47-4222-B08A-41DEBBA6B9A2}"/>
              </a:ext>
            </a:extLst>
          </p:cNvPr>
          <p:cNvSpPr txBox="1"/>
          <p:nvPr/>
        </p:nvSpPr>
        <p:spPr>
          <a:xfrm>
            <a:off x="10510981" y="1968731"/>
            <a:ext cx="1681020" cy="492443"/>
          </a:xfrm>
          <a:prstGeom prst="rect">
            <a:avLst/>
          </a:prstGeom>
          <a:solidFill>
            <a:srgbClr val="B00000"/>
          </a:solidFill>
        </p:spPr>
        <p:txBody>
          <a:bodyPr wrap="square" rtlCol="0">
            <a:spAutoFit/>
          </a:bodyPr>
          <a:lstStyle/>
          <a:p>
            <a:r>
              <a:rPr lang="zh-CN" altLang="en-US" sz="2500" dirty="0">
                <a:solidFill>
                  <a:schemeClr val="bg1"/>
                </a:solidFill>
                <a:latin typeface="+mn-ea"/>
              </a:rPr>
              <a:t>研究方法</a:t>
            </a:r>
          </a:p>
        </p:txBody>
      </p:sp>
      <p:sp>
        <p:nvSpPr>
          <p:cNvPr id="12" name="文本框 11">
            <a:extLst>
              <a:ext uri="{FF2B5EF4-FFF2-40B4-BE49-F238E27FC236}">
                <a16:creationId xmlns:a16="http://schemas.microsoft.com/office/drawing/2014/main" id="{884DB2D7-AC51-4FA7-A777-3E6C62FCC79B}"/>
              </a:ext>
            </a:extLst>
          </p:cNvPr>
          <p:cNvSpPr txBox="1"/>
          <p:nvPr/>
        </p:nvSpPr>
        <p:spPr>
          <a:xfrm>
            <a:off x="795001" y="1968731"/>
            <a:ext cx="4571402" cy="4480842"/>
          </a:xfrm>
          <a:prstGeom prst="rect">
            <a:avLst/>
          </a:prstGeom>
          <a:noFill/>
          <a:ln w="9525">
            <a:noFill/>
          </a:ln>
        </p:spPr>
        <p:txBody>
          <a:bodyPr wrap="square">
            <a:spAutoFit/>
          </a:bodyPr>
          <a:lstStyle/>
          <a:p>
            <a:pPr marL="342900" indent="-342900" algn="l" fontAlgn="auto">
              <a:lnSpc>
                <a:spcPct val="150000"/>
              </a:lnSpc>
              <a:buFont typeface="Arial" panose="020B0604020202020204" pitchFamily="34" charset="0"/>
              <a:buChar char="•"/>
            </a:pPr>
            <a:r>
              <a:rPr lang="zh-CN" altLang="en-US" sz="1600" b="0" dirty="0">
                <a:latin typeface="微软雅黑" panose="020B0503020204020204" charset="-122"/>
                <a:ea typeface="微软雅黑" panose="020B0503020204020204" charset="-122"/>
                <a:cs typeface="微软雅黑" panose="020B0503020204020204" charset="-122"/>
              </a:rPr>
              <a:t>相同的新闻可能由不同的新闻机构报道，图像可能由不同类型的特征编码，而在网站上共享的图片可能具有不同的文本描述。所有这些都被称为多视图数据，其中每个单独的视图构成一个学习任务，但每个视图也有其偏见。</a:t>
            </a:r>
            <a:endParaRPr lang="en-US" altLang="zh-CN" sz="1600" b="0" dirty="0">
              <a:latin typeface="微软雅黑" panose="020B0503020204020204" charset="-122"/>
              <a:ea typeface="微软雅黑" panose="020B0503020204020204" charset="-122"/>
              <a:cs typeface="微软雅黑" panose="020B0503020204020204" charset="-122"/>
            </a:endParaRPr>
          </a:p>
          <a:p>
            <a:pPr marL="342900" indent="-342900" algn="l" fontAlgn="auto">
              <a:lnSpc>
                <a:spcPct val="150000"/>
              </a:lnSpc>
              <a:buFont typeface="Arial" panose="020B0604020202020204" pitchFamily="34" charset="0"/>
              <a:buChar char="•"/>
            </a:pPr>
            <a:r>
              <a:rPr lang="zh-CN" altLang="en-US" sz="1600" dirty="0">
                <a:latin typeface="微软雅黑" panose="020B0503020204020204" charset="-122"/>
                <a:ea typeface="微软雅黑" panose="020B0503020204020204" charset="-122"/>
                <a:cs typeface="微软雅黑" panose="020B0503020204020204" charset="-122"/>
              </a:rPr>
              <a:t>因此产生了一种新的学习范式，称多视图学习。因此多视图聚类即是无监督的多视图学习中的一种。</a:t>
            </a:r>
            <a:endParaRPr lang="en-US" altLang="zh-CN" sz="1600" dirty="0">
              <a:latin typeface="微软雅黑" panose="020B0503020204020204" charset="-122"/>
              <a:ea typeface="微软雅黑" panose="020B0503020204020204" charset="-122"/>
              <a:cs typeface="微软雅黑" panose="020B0503020204020204" charset="-122"/>
            </a:endParaRPr>
          </a:p>
          <a:p>
            <a:pPr marL="342900" indent="-342900" algn="l" fontAlgn="auto">
              <a:lnSpc>
                <a:spcPct val="150000"/>
              </a:lnSpc>
              <a:buFont typeface="Arial" panose="020B0604020202020204" pitchFamily="34" charset="0"/>
              <a:buChar char="•"/>
            </a:pPr>
            <a:r>
              <a:rPr lang="zh-CN" altLang="en-US" sz="1600" b="0" dirty="0">
                <a:latin typeface="微软雅黑" panose="020B0503020204020204" charset="-122"/>
                <a:ea typeface="微软雅黑" panose="020B0503020204020204" charset="-122"/>
                <a:cs typeface="微软雅黑" panose="020B0503020204020204" charset="-122"/>
              </a:rPr>
              <a:t>多视图聚类探索和利用来自多个视图的互补信息，以产生比单视图聚类更准确和更健壮的数据划分</a:t>
            </a:r>
          </a:p>
        </p:txBody>
      </p:sp>
      <p:sp>
        <p:nvSpPr>
          <p:cNvPr id="14" name="矩形 13">
            <a:extLst>
              <a:ext uri="{FF2B5EF4-FFF2-40B4-BE49-F238E27FC236}">
                <a16:creationId xmlns:a16="http://schemas.microsoft.com/office/drawing/2014/main" id="{98C71A5D-A9A0-40CB-A18D-B664B29C4F71}"/>
              </a:ext>
            </a:extLst>
          </p:cNvPr>
          <p:cNvSpPr/>
          <p:nvPr/>
        </p:nvSpPr>
        <p:spPr>
          <a:xfrm>
            <a:off x="1663525" y="1482731"/>
            <a:ext cx="3091931" cy="48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pc="300" dirty="0">
                <a:solidFill>
                  <a:schemeClr val="bg2"/>
                </a:solidFill>
              </a:rPr>
              <a:t>什么是多视图聚类？</a:t>
            </a:r>
            <a:endParaRPr lang="zh-CN" altLang="en-US" sz="2000" spc="300" dirty="0">
              <a:solidFill>
                <a:schemeClr val="bg2"/>
              </a:solidFill>
              <a:uFillTx/>
            </a:endParaRPr>
          </a:p>
        </p:txBody>
      </p:sp>
      <p:sp>
        <p:nvSpPr>
          <p:cNvPr id="15" name="文本框 14">
            <a:extLst>
              <a:ext uri="{FF2B5EF4-FFF2-40B4-BE49-F238E27FC236}">
                <a16:creationId xmlns:a16="http://schemas.microsoft.com/office/drawing/2014/main" id="{4E2F7BE0-901D-4537-9921-EA7C7FBB12E1}"/>
              </a:ext>
            </a:extLst>
          </p:cNvPr>
          <p:cNvSpPr txBox="1"/>
          <p:nvPr/>
        </p:nvSpPr>
        <p:spPr>
          <a:xfrm>
            <a:off x="5553641" y="1968731"/>
            <a:ext cx="4276054" cy="4111510"/>
          </a:xfrm>
          <a:prstGeom prst="rect">
            <a:avLst/>
          </a:prstGeom>
          <a:noFill/>
          <a:ln w="9525">
            <a:noFill/>
          </a:ln>
        </p:spPr>
        <p:txBody>
          <a:bodyPr wrap="square">
            <a:spAutoFit/>
          </a:bodyPr>
          <a:lstStyle/>
          <a:p>
            <a:pPr marL="342900" indent="-342900" algn="l" fontAlgn="auto">
              <a:lnSpc>
                <a:spcPct val="150000"/>
              </a:lnSpc>
              <a:buFont typeface="Arial" panose="020B0604020202020204" pitchFamily="34" charset="0"/>
              <a:buChar char="•"/>
            </a:pPr>
            <a:r>
              <a:rPr lang="zh-CN" altLang="en-US" sz="1600" b="0" i="0" dirty="0">
                <a:solidFill>
                  <a:srgbClr val="000000"/>
                </a:solidFill>
                <a:effectLst/>
                <a:latin typeface="微软雅黑" panose="020B0503020204020204" pitchFamily="34" charset="-122"/>
                <a:ea typeface="微软雅黑" panose="020B0503020204020204" pitchFamily="34" charset="-122"/>
              </a:rPr>
              <a:t>对于网页分析，一些具有文本、音频和图片特征，而另一些可能只包含一种或两种。此外，患者可能会因为经济上的不便而无法进行各种医学测试，从而导致相应视图中的样本不完整。这种不完备性导致现有</a:t>
            </a:r>
            <a:r>
              <a:rPr lang="zh-CN" altLang="en-US" sz="1600" dirty="0">
                <a:solidFill>
                  <a:srgbClr val="000000"/>
                </a:solidFill>
                <a:latin typeface="微软雅黑" panose="020B0503020204020204" pitchFamily="34" charset="-122"/>
                <a:ea typeface="微软雅黑" panose="020B0503020204020204" pitchFamily="34" charset="-122"/>
              </a:rPr>
              <a:t>多视图聚类</a:t>
            </a:r>
            <a:r>
              <a:rPr lang="zh-CN" altLang="en-US" sz="1600" b="0" i="0" dirty="0">
                <a:solidFill>
                  <a:srgbClr val="000000"/>
                </a:solidFill>
                <a:effectLst/>
                <a:latin typeface="微软雅黑" panose="020B0503020204020204" pitchFamily="34" charset="-122"/>
                <a:ea typeface="微软雅黑" panose="020B0503020204020204" pitchFamily="34" charset="-122"/>
              </a:rPr>
              <a:t>算法严重的性能退化甚至执行失败。</a:t>
            </a:r>
            <a:endParaRPr lang="en-US" altLang="zh-CN" sz="1600" b="0" i="0" dirty="0">
              <a:solidFill>
                <a:srgbClr val="000000"/>
              </a:solidFill>
              <a:effectLst/>
              <a:latin typeface="微软雅黑" panose="020B0503020204020204" pitchFamily="34" charset="-122"/>
              <a:ea typeface="微软雅黑" panose="020B0503020204020204" pitchFamily="34" charset="-122"/>
            </a:endParaRPr>
          </a:p>
          <a:p>
            <a:pPr marL="342900" indent="-342900" algn="l" fontAlgn="auto">
              <a:lnSpc>
                <a:spcPct val="150000"/>
              </a:lnSpc>
              <a:buFont typeface="Arial" panose="020B0604020202020204" pitchFamily="34" charset="0"/>
              <a:buChar char="•"/>
            </a:pPr>
            <a:r>
              <a:rPr lang="zh-CN" altLang="en-US" sz="1600" dirty="0">
                <a:solidFill>
                  <a:srgbClr val="000000"/>
                </a:solidFill>
                <a:latin typeface="微软雅黑" panose="020B0503020204020204" pitchFamily="34" charset="-122"/>
                <a:ea typeface="微软雅黑" panose="020B0503020204020204" pitchFamily="34" charset="-122"/>
                <a:cs typeface="微软雅黑" panose="020B0503020204020204" charset="-122"/>
              </a:rPr>
              <a:t>不完全多视图聚类就是在多视图聚类基础上加了一个处理视图不完整的数据聚类的功能，可以让缺失数据的聚类依然能有好的聚类效果。</a:t>
            </a:r>
            <a:endParaRPr lang="zh-CN" altLang="en-US" sz="1600" b="0" dirty="0">
              <a:latin typeface="微软雅黑" panose="020B0503020204020204" charset="-122"/>
              <a:ea typeface="微软雅黑" panose="020B0503020204020204" charset="-122"/>
              <a:cs typeface="微软雅黑" panose="020B0503020204020204" charset="-122"/>
            </a:endParaRPr>
          </a:p>
        </p:txBody>
      </p:sp>
      <p:sp>
        <p:nvSpPr>
          <p:cNvPr id="16" name="矩形 15">
            <a:extLst>
              <a:ext uri="{FF2B5EF4-FFF2-40B4-BE49-F238E27FC236}">
                <a16:creationId xmlns:a16="http://schemas.microsoft.com/office/drawing/2014/main" id="{85E319EF-7ACD-4744-BDA8-031112E26C8B}"/>
              </a:ext>
            </a:extLst>
          </p:cNvPr>
          <p:cNvSpPr/>
          <p:nvPr/>
        </p:nvSpPr>
        <p:spPr>
          <a:xfrm>
            <a:off x="6012873" y="1482731"/>
            <a:ext cx="3582313" cy="48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pc="300" dirty="0">
                <a:solidFill>
                  <a:schemeClr val="bg2"/>
                </a:solidFill>
              </a:rPr>
              <a:t>什么是不完全多视图聚类？</a:t>
            </a:r>
            <a:endParaRPr lang="zh-CN" altLang="en-US" sz="2000" spc="300" dirty="0">
              <a:solidFill>
                <a:schemeClr val="bg2"/>
              </a:solidFill>
              <a:uFillTx/>
            </a:endParaRPr>
          </a:p>
        </p:txBody>
      </p:sp>
      <p:sp>
        <p:nvSpPr>
          <p:cNvPr id="17" name="文本框 16">
            <a:extLst>
              <a:ext uri="{FF2B5EF4-FFF2-40B4-BE49-F238E27FC236}">
                <a16:creationId xmlns:a16="http://schemas.microsoft.com/office/drawing/2014/main" id="{B17C6522-D5D8-4523-B25D-1124211831C6}"/>
              </a:ext>
            </a:extLst>
          </p:cNvPr>
          <p:cNvSpPr txBox="1"/>
          <p:nvPr/>
        </p:nvSpPr>
        <p:spPr>
          <a:xfrm>
            <a:off x="10510981" y="4467304"/>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参考文献</a:t>
            </a:r>
          </a:p>
        </p:txBody>
      </p:sp>
    </p:spTree>
    <p:extLst>
      <p:ext uri="{BB962C8B-B14F-4D97-AF65-F5344CB8AC3E}">
        <p14:creationId xmlns:p14="http://schemas.microsoft.com/office/powerpoint/2010/main" val="1596142436"/>
      </p:ext>
    </p:extLst>
  </p:cSld>
  <p:clrMapOvr>
    <a:masterClrMapping/>
  </p:clrMapOvr>
  <p:transition advTm="9217"/>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C7AEB1F8-A159-4006-8AD2-B9EE89766A1A}"/>
              </a:ext>
            </a:extLst>
          </p:cNvPr>
          <p:cNvSpPr txBox="1"/>
          <p:nvPr/>
        </p:nvSpPr>
        <p:spPr>
          <a:xfrm>
            <a:off x="10510981" y="4467304"/>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参考文献</a:t>
            </a:r>
          </a:p>
        </p:txBody>
      </p:sp>
      <p:sp>
        <p:nvSpPr>
          <p:cNvPr id="7" name="标题 5"/>
          <p:cNvSpPr>
            <a:spLocks noGrp="1"/>
          </p:cNvSpPr>
          <p:nvPr/>
        </p:nvSpPr>
        <p:spPr>
          <a:xfrm>
            <a:off x="1265555" y="486410"/>
            <a:ext cx="5939113" cy="697230"/>
          </a:xfrm>
          <a:prstGeom prst="rect">
            <a:avLst/>
          </a:prstGeom>
        </p:spPr>
        <p:txBody>
          <a:bodyPr vert="horz" lIns="90170" tIns="46990" rIns="90170" bIns="46990" rtlCol="0" anchor="ctr" anchorCtr="0">
            <a:normAutofit fontScale="60000" lnSpcReduction="20000"/>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r>
              <a:rPr lang="en-US" altLang="zh-CN" dirty="0">
                <a:latin typeface="Times New Roman" panose="02020603050405020304" pitchFamily="18" charset="0"/>
                <a:cs typeface="Times New Roman" panose="02020603050405020304" pitchFamily="18" charset="0"/>
              </a:rPr>
              <a:t>Anchor-based Partial Multi-view</a:t>
            </a:r>
          </a:p>
          <a:p>
            <a:r>
              <a:rPr lang="en-US" altLang="zh-CN" dirty="0">
                <a:latin typeface="Times New Roman" panose="02020603050405020304" pitchFamily="18" charset="0"/>
                <a:cs typeface="Times New Roman" panose="02020603050405020304" pitchFamily="18" charset="0"/>
              </a:rPr>
              <a:t> Clustering</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APMC</a:t>
            </a:r>
            <a:r>
              <a:rPr lang="zh-CN" altLang="en-US" dirty="0">
                <a:latin typeface="Times New Roman" panose="02020603050405020304" pitchFamily="18" charset="0"/>
                <a:cs typeface="Times New Roman" panose="02020603050405020304" pitchFamily="18" charset="0"/>
              </a:rPr>
              <a:t>）</a:t>
            </a:r>
          </a:p>
        </p:txBody>
      </p:sp>
      <p:sp>
        <p:nvSpPr>
          <p:cNvPr id="2" name="灯片编号占位符 1"/>
          <p:cNvSpPr>
            <a:spLocks noGrp="1"/>
          </p:cNvSpPr>
          <p:nvPr>
            <p:ph type="sldNum" sz="quarter" idx="12"/>
          </p:nvPr>
        </p:nvSpPr>
        <p:spPr>
          <a:xfrm>
            <a:off x="324150" y="6314400"/>
            <a:ext cx="2700000" cy="316800"/>
          </a:xfrm>
        </p:spPr>
        <p:txBody>
          <a:bodyPr/>
          <a:lstStyle/>
          <a:p>
            <a:fld id="{565CE74E-AB26-4998-AD42-012C4C1AD076}" type="slidenum">
              <a:rPr lang="zh-CN" altLang="en-US" smtClean="0"/>
              <a:t>11</a:t>
            </a:fld>
            <a:endParaRPr lang="zh-CN" altLang="en-US"/>
          </a:p>
        </p:txBody>
      </p:sp>
      <p:sp>
        <p:nvSpPr>
          <p:cNvPr id="5" name="文本框 4">
            <a:extLst>
              <a:ext uri="{FF2B5EF4-FFF2-40B4-BE49-F238E27FC236}">
                <a16:creationId xmlns:a16="http://schemas.microsoft.com/office/drawing/2014/main" id="{E41B6D25-DE47-4222-B08A-41DEBBA6B9A2}"/>
              </a:ext>
            </a:extLst>
          </p:cNvPr>
          <p:cNvSpPr txBox="1"/>
          <p:nvPr/>
        </p:nvSpPr>
        <p:spPr>
          <a:xfrm>
            <a:off x="10510981" y="1968731"/>
            <a:ext cx="1681020" cy="492443"/>
          </a:xfrm>
          <a:prstGeom prst="rect">
            <a:avLst/>
          </a:prstGeom>
          <a:solidFill>
            <a:srgbClr val="B00000"/>
          </a:solidFill>
        </p:spPr>
        <p:txBody>
          <a:bodyPr wrap="square" rtlCol="0">
            <a:spAutoFit/>
          </a:bodyPr>
          <a:lstStyle/>
          <a:p>
            <a:r>
              <a:rPr lang="zh-CN" altLang="en-US" sz="2500" dirty="0">
                <a:solidFill>
                  <a:schemeClr val="bg1"/>
                </a:solidFill>
                <a:latin typeface="+mn-ea"/>
              </a:rPr>
              <a:t>研究方法</a:t>
            </a:r>
          </a:p>
        </p:txBody>
      </p:sp>
      <p:pic>
        <p:nvPicPr>
          <p:cNvPr id="6" name="图片 5">
            <a:extLst>
              <a:ext uri="{FF2B5EF4-FFF2-40B4-BE49-F238E27FC236}">
                <a16:creationId xmlns:a16="http://schemas.microsoft.com/office/drawing/2014/main" id="{D61A43E3-13AD-4F50-8B09-41415441973E}"/>
              </a:ext>
            </a:extLst>
          </p:cNvPr>
          <p:cNvPicPr>
            <a:picLocks noChangeAspect="1"/>
          </p:cNvPicPr>
          <p:nvPr/>
        </p:nvPicPr>
        <p:blipFill>
          <a:blip r:embed="rId4"/>
          <a:stretch>
            <a:fillRect/>
          </a:stretch>
        </p:blipFill>
        <p:spPr>
          <a:xfrm>
            <a:off x="90658" y="1420345"/>
            <a:ext cx="12010684" cy="2933182"/>
          </a:xfrm>
          <a:prstGeom prst="rect">
            <a:avLst/>
          </a:prstGeom>
        </p:spPr>
      </p:pic>
      <p:sp>
        <p:nvSpPr>
          <p:cNvPr id="17" name="文本框 16">
            <a:extLst>
              <a:ext uri="{FF2B5EF4-FFF2-40B4-BE49-F238E27FC236}">
                <a16:creationId xmlns:a16="http://schemas.microsoft.com/office/drawing/2014/main" id="{BBA4D81E-FC9D-48B1-B133-2D9C174C3D46}"/>
              </a:ext>
            </a:extLst>
          </p:cNvPr>
          <p:cNvSpPr txBox="1"/>
          <p:nvPr/>
        </p:nvSpPr>
        <p:spPr>
          <a:xfrm>
            <a:off x="725655" y="6314400"/>
            <a:ext cx="9543758" cy="523220"/>
          </a:xfrm>
          <a:prstGeom prst="rect">
            <a:avLst/>
          </a:prstGeom>
          <a:noFill/>
        </p:spPr>
        <p:txBody>
          <a:bodyPr wrap="square">
            <a:spAutoFit/>
          </a:bodyPr>
          <a:lstStyle/>
          <a:p>
            <a:pPr algn="just"/>
            <a:r>
              <a:rPr lang="en-US" altLang="zh-CN" sz="1400" dirty="0">
                <a:latin typeface="Times New Roman" panose="02020603050405020304" pitchFamily="18" charset="0"/>
                <a:cs typeface="Times New Roman" panose="02020603050405020304" pitchFamily="18" charset="0"/>
              </a:rPr>
              <a:t>[2] </a:t>
            </a:r>
            <a:r>
              <a:rPr lang="zh-CN" altLang="en-US" sz="1400" dirty="0">
                <a:latin typeface="Times New Roman" panose="02020603050405020304" pitchFamily="18" charset="0"/>
                <a:cs typeface="Times New Roman" panose="02020603050405020304" pitchFamily="18" charset="0"/>
              </a:rPr>
              <a:t>Jun Guo and Jiahui Ye. Anchors bring ease: An embarrassingly simple approach to partial multi-view clustering. In Proceedings of the AAAI Conference on Artificial Intelligence, volume 33, pages 118–125, 2019.</a:t>
            </a:r>
          </a:p>
        </p:txBody>
      </p:sp>
      <p:sp>
        <p:nvSpPr>
          <p:cNvPr id="18" name="文本框 17">
            <a:extLst>
              <a:ext uri="{FF2B5EF4-FFF2-40B4-BE49-F238E27FC236}">
                <a16:creationId xmlns:a16="http://schemas.microsoft.com/office/drawing/2014/main" id="{9AC59815-C472-409F-B685-5D88CC30F2A4}"/>
              </a:ext>
            </a:extLst>
          </p:cNvPr>
          <p:cNvSpPr txBox="1"/>
          <p:nvPr/>
        </p:nvSpPr>
        <p:spPr>
          <a:xfrm>
            <a:off x="203570" y="4500434"/>
            <a:ext cx="9945261" cy="1667059"/>
          </a:xfrm>
          <a:prstGeom prst="rect">
            <a:avLst/>
          </a:prstGeom>
          <a:noFill/>
          <a:ln w="9525">
            <a:noFill/>
          </a:ln>
        </p:spPr>
        <p:txBody>
          <a:bodyPr wrap="square">
            <a:spAutoFit/>
          </a:bodyPr>
          <a:lstStyle/>
          <a:p>
            <a:pPr marL="342900" indent="-342900" algn="l" fontAlgn="auto">
              <a:lnSpc>
                <a:spcPct val="150000"/>
              </a:lnSpc>
              <a:buFont typeface="Arial" panose="020B0604020202020204" pitchFamily="34" charset="0"/>
              <a:buChar char="•"/>
            </a:pPr>
            <a:r>
              <a:rPr lang="zh-CN" altLang="en-US" sz="1757" b="1" dirty="0">
                <a:solidFill>
                  <a:srgbClr val="C00000"/>
                </a:solidFill>
                <a:latin typeface="微软雅黑" panose="020B0503020204020204" charset="-122"/>
                <a:ea typeface="微软雅黑" panose="020B0503020204020204" charset="-122"/>
                <a:cs typeface="微软雅黑" panose="020B0503020204020204" charset="-122"/>
              </a:rPr>
              <a:t>锚点集合的生成</a:t>
            </a:r>
            <a:r>
              <a:rPr lang="zh-CN" altLang="en-US" sz="1757" b="0" dirty="0">
                <a:latin typeface="微软雅黑" panose="020B0503020204020204" charset="-122"/>
                <a:ea typeface="微软雅黑" panose="020B0503020204020204" charset="-122"/>
                <a:cs typeface="微软雅黑" panose="020B0503020204020204" charset="-122"/>
              </a:rPr>
              <a:t>：选定公共实例确定出几对锚点；将公共区域中实例作为锚，可以桥接出现在非重叠局部视图中的实例。</a:t>
            </a:r>
          </a:p>
          <a:p>
            <a:pPr marL="342900" indent="-342900" algn="l" fontAlgn="auto">
              <a:lnSpc>
                <a:spcPct val="150000"/>
              </a:lnSpc>
              <a:buFont typeface="Arial" panose="020B0604020202020204" pitchFamily="34" charset="0"/>
              <a:buChar char="•"/>
            </a:pPr>
            <a:r>
              <a:rPr lang="zh-CN" altLang="en-US" sz="1757" b="1" dirty="0">
                <a:solidFill>
                  <a:srgbClr val="C00000"/>
                </a:solidFill>
                <a:latin typeface="微软雅黑" panose="020B0503020204020204" charset="-122"/>
                <a:ea typeface="微软雅黑" panose="020B0503020204020204" charset="-122"/>
                <a:cs typeface="微软雅黑" panose="020B0503020204020204" charset="-122"/>
              </a:rPr>
              <a:t>基于锚点的相似度矩阵的构造</a:t>
            </a:r>
            <a:r>
              <a:rPr lang="zh-CN" altLang="en-US" sz="1757" b="0" dirty="0">
                <a:latin typeface="微软雅黑" panose="020B0503020204020204" charset="-122"/>
                <a:ea typeface="微软雅黑" panose="020B0503020204020204" charset="-122"/>
                <a:cs typeface="微软雅黑" panose="020B0503020204020204" charset="-122"/>
              </a:rPr>
              <a:t>：选择锚点后，构建一个二部图来生成实例到锚点的相似度，之后通过融合视图内和视图间的相似度构建统一的相似度矩阵。</a:t>
            </a:r>
          </a:p>
        </p:txBody>
      </p:sp>
      <p:sp>
        <p:nvSpPr>
          <p:cNvPr id="9" name="矩形: 圆角 8">
            <a:extLst>
              <a:ext uri="{FF2B5EF4-FFF2-40B4-BE49-F238E27FC236}">
                <a16:creationId xmlns:a16="http://schemas.microsoft.com/office/drawing/2014/main" id="{52E49472-91B7-4394-8BD4-27C880E2A2A5}"/>
              </a:ext>
            </a:extLst>
          </p:cNvPr>
          <p:cNvSpPr/>
          <p:nvPr/>
        </p:nvSpPr>
        <p:spPr>
          <a:xfrm>
            <a:off x="7335298" y="5395965"/>
            <a:ext cx="2029767" cy="341644"/>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67DC4107-3974-4A1F-A550-1841033F1E8A}"/>
              </a:ext>
            </a:extLst>
          </p:cNvPr>
          <p:cNvCxnSpPr>
            <a:cxnSpLocks/>
            <a:stCxn id="9" idx="0"/>
          </p:cNvCxnSpPr>
          <p:nvPr/>
        </p:nvCxnSpPr>
        <p:spPr>
          <a:xfrm flipV="1">
            <a:off x="8350182" y="5164853"/>
            <a:ext cx="0" cy="231112"/>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DC9B53F3-D83B-453B-8BF5-DD3391E5E9E3}"/>
              </a:ext>
            </a:extLst>
          </p:cNvPr>
          <p:cNvSpPr txBox="1"/>
          <p:nvPr/>
        </p:nvSpPr>
        <p:spPr>
          <a:xfrm>
            <a:off x="7760753" y="4894479"/>
            <a:ext cx="1341683" cy="338554"/>
          </a:xfrm>
          <a:prstGeom prst="rect">
            <a:avLst/>
          </a:prstGeom>
          <a:noFill/>
        </p:spPr>
        <p:txBody>
          <a:bodyPr wrap="square">
            <a:spAutoFit/>
          </a:bodyPr>
          <a:lstStyle/>
          <a:p>
            <a:r>
              <a:rPr lang="zh-CN" altLang="en-US" sz="1600" dirty="0">
                <a:solidFill>
                  <a:srgbClr val="C00000"/>
                </a:solidFill>
                <a:latin typeface="微软雅黑" panose="020B0503020204020204" charset="-122"/>
                <a:ea typeface="微软雅黑" panose="020B0503020204020204" charset="-122"/>
              </a:rPr>
              <a:t>截断相似度</a:t>
            </a:r>
            <a:endParaRPr lang="zh-CN" altLang="en-US" sz="1600" dirty="0"/>
          </a:p>
        </p:txBody>
      </p:sp>
      <p:pic>
        <p:nvPicPr>
          <p:cNvPr id="23" name="图片 22">
            <a:extLst>
              <a:ext uri="{FF2B5EF4-FFF2-40B4-BE49-F238E27FC236}">
                <a16:creationId xmlns:a16="http://schemas.microsoft.com/office/drawing/2014/main" id="{47055323-CC6E-4719-B98D-6B6B1679A1D4}"/>
              </a:ext>
            </a:extLst>
          </p:cNvPr>
          <p:cNvPicPr>
            <a:picLocks noChangeAspect="1"/>
          </p:cNvPicPr>
          <p:nvPr/>
        </p:nvPicPr>
        <p:blipFill>
          <a:blip r:embed="rId5"/>
          <a:stretch>
            <a:fillRect/>
          </a:stretch>
        </p:blipFill>
        <p:spPr>
          <a:xfrm>
            <a:off x="6096000" y="567246"/>
            <a:ext cx="4610743" cy="771633"/>
          </a:xfrm>
          <a:prstGeom prst="rect">
            <a:avLst/>
          </a:prstGeom>
        </p:spPr>
      </p:pic>
      <p:sp>
        <p:nvSpPr>
          <p:cNvPr id="25" name="箭头: 下 24">
            <a:extLst>
              <a:ext uri="{FF2B5EF4-FFF2-40B4-BE49-F238E27FC236}">
                <a16:creationId xmlns:a16="http://schemas.microsoft.com/office/drawing/2014/main" id="{1299F481-76F6-4415-8B22-2C95C4556504}"/>
              </a:ext>
            </a:extLst>
          </p:cNvPr>
          <p:cNvSpPr/>
          <p:nvPr/>
        </p:nvSpPr>
        <p:spPr>
          <a:xfrm rot="2800226">
            <a:off x="7808377" y="1238006"/>
            <a:ext cx="190500" cy="675155"/>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41FC1E02-B96B-4204-8E34-6924927F5370}"/>
              </a:ext>
            </a:extLst>
          </p:cNvPr>
          <p:cNvPicPr>
            <a:picLocks noChangeAspect="1"/>
          </p:cNvPicPr>
          <p:nvPr/>
        </p:nvPicPr>
        <p:blipFill>
          <a:blip r:embed="rId6"/>
          <a:stretch>
            <a:fillRect/>
          </a:stretch>
        </p:blipFill>
        <p:spPr>
          <a:xfrm>
            <a:off x="8588986" y="1720455"/>
            <a:ext cx="1743318" cy="362001"/>
          </a:xfrm>
          <a:prstGeom prst="rect">
            <a:avLst/>
          </a:prstGeom>
        </p:spPr>
      </p:pic>
      <p:sp>
        <p:nvSpPr>
          <p:cNvPr id="27" name="箭头: 下 26">
            <a:extLst>
              <a:ext uri="{FF2B5EF4-FFF2-40B4-BE49-F238E27FC236}">
                <a16:creationId xmlns:a16="http://schemas.microsoft.com/office/drawing/2014/main" id="{B228647C-07AE-4CE7-8365-8F695925B301}"/>
              </a:ext>
            </a:extLst>
          </p:cNvPr>
          <p:cNvSpPr/>
          <p:nvPr/>
        </p:nvSpPr>
        <p:spPr>
          <a:xfrm rot="1282228">
            <a:off x="9252788" y="1993593"/>
            <a:ext cx="201545" cy="344979"/>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a:extLst>
              <a:ext uri="{FF2B5EF4-FFF2-40B4-BE49-F238E27FC236}">
                <a16:creationId xmlns:a16="http://schemas.microsoft.com/office/drawing/2014/main" id="{C393F726-F1B6-4A0F-9FE7-3C5680162C89}"/>
              </a:ext>
            </a:extLst>
          </p:cNvPr>
          <p:cNvPicPr>
            <a:picLocks noChangeAspect="1"/>
          </p:cNvPicPr>
          <p:nvPr/>
        </p:nvPicPr>
        <p:blipFill>
          <a:blip r:embed="rId7"/>
          <a:stretch>
            <a:fillRect/>
          </a:stretch>
        </p:blipFill>
        <p:spPr>
          <a:xfrm>
            <a:off x="10270857" y="1714566"/>
            <a:ext cx="1810003" cy="323895"/>
          </a:xfrm>
          <a:prstGeom prst="rect">
            <a:avLst/>
          </a:prstGeom>
        </p:spPr>
      </p:pic>
      <p:graphicFrame>
        <p:nvGraphicFramePr>
          <p:cNvPr id="29" name="对象 28">
            <a:extLst>
              <a:ext uri="{FF2B5EF4-FFF2-40B4-BE49-F238E27FC236}">
                <a16:creationId xmlns:a16="http://schemas.microsoft.com/office/drawing/2014/main" id="{0F640686-FBEB-4020-B9D1-CDE68CD2C2E9}"/>
              </a:ext>
            </a:extLst>
          </p:cNvPr>
          <p:cNvGraphicFramePr>
            <a:graphicFrameLocks noChangeAspect="1"/>
          </p:cNvGraphicFramePr>
          <p:nvPr>
            <p:extLst>
              <p:ext uri="{D42A27DB-BD31-4B8C-83A1-F6EECF244321}">
                <p14:modId xmlns:p14="http://schemas.microsoft.com/office/powerpoint/2010/main" val="3710046859"/>
              </p:ext>
            </p:extLst>
          </p:nvPr>
        </p:nvGraphicFramePr>
        <p:xfrm>
          <a:off x="7582543" y="3914578"/>
          <a:ext cx="3124200" cy="1346200"/>
        </p:xfrm>
        <a:graphic>
          <a:graphicData uri="http://schemas.openxmlformats.org/presentationml/2006/ole">
            <mc:AlternateContent xmlns:mc="http://schemas.openxmlformats.org/markup-compatibility/2006">
              <mc:Choice xmlns:v="urn:schemas-microsoft-com:vml" Requires="v">
                <p:oleObj spid="_x0000_s1055" name="Equation" r:id="rId8" imgW="3124080" imgH="1346040" progId="Equation.DSMT4">
                  <p:embed/>
                </p:oleObj>
              </mc:Choice>
              <mc:Fallback>
                <p:oleObj name="Equation" r:id="rId8" imgW="3124080" imgH="1346040" progId="Equation.DSMT4">
                  <p:embed/>
                  <p:pic>
                    <p:nvPicPr>
                      <p:cNvPr id="0" name=""/>
                      <p:cNvPicPr/>
                      <p:nvPr/>
                    </p:nvPicPr>
                    <p:blipFill>
                      <a:blip r:embed="rId9"/>
                      <a:stretch>
                        <a:fillRect/>
                      </a:stretch>
                    </p:blipFill>
                    <p:spPr>
                      <a:xfrm>
                        <a:off x="7582543" y="3914578"/>
                        <a:ext cx="3124200" cy="1346200"/>
                      </a:xfrm>
                      <a:prstGeom prst="rect">
                        <a:avLst/>
                      </a:prstGeom>
                      <a:solidFill>
                        <a:schemeClr val="bg1"/>
                      </a:solidFill>
                    </p:spPr>
                  </p:pic>
                </p:oleObj>
              </mc:Fallback>
            </mc:AlternateContent>
          </a:graphicData>
        </a:graphic>
      </p:graphicFrame>
      <p:sp>
        <p:nvSpPr>
          <p:cNvPr id="30" name="箭头: 下 29">
            <a:extLst>
              <a:ext uri="{FF2B5EF4-FFF2-40B4-BE49-F238E27FC236}">
                <a16:creationId xmlns:a16="http://schemas.microsoft.com/office/drawing/2014/main" id="{4683A8B2-1076-4907-9B0F-627F868BAA76}"/>
              </a:ext>
            </a:extLst>
          </p:cNvPr>
          <p:cNvSpPr/>
          <p:nvPr/>
        </p:nvSpPr>
        <p:spPr>
          <a:xfrm rot="8572363">
            <a:off x="7666229" y="3621862"/>
            <a:ext cx="201545" cy="344979"/>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36440774"/>
      </p:ext>
    </p:extLst>
  </p:cSld>
  <p:clrMapOvr>
    <a:masterClrMapping/>
  </p:clrMapOvr>
  <p:transition advTm="921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5"/>
          <p:cNvSpPr>
            <a:spLocks noGrp="1"/>
          </p:cNvSpPr>
          <p:nvPr/>
        </p:nvSpPr>
        <p:spPr>
          <a:xfrm>
            <a:off x="1265555" y="486410"/>
            <a:ext cx="5939113" cy="697230"/>
          </a:xfrm>
          <a:prstGeom prst="rect">
            <a:avLst/>
          </a:prstGeom>
        </p:spPr>
        <p:txBody>
          <a:bodyPr vert="horz" lIns="90170" tIns="46990" rIns="90170" bIns="46990" rtlCol="0" anchor="ctr" anchorCtr="0">
            <a:normAutofit fontScale="60000" lnSpcReduction="20000"/>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r>
              <a:rPr lang="en-US" altLang="zh-CN" dirty="0">
                <a:latin typeface="Times New Roman" panose="02020603050405020304" pitchFamily="18" charset="0"/>
                <a:cs typeface="Times New Roman" panose="02020603050405020304" pitchFamily="18" charset="0"/>
              </a:rPr>
              <a:t>Anchor-based Partial Multi-view</a:t>
            </a:r>
          </a:p>
          <a:p>
            <a:r>
              <a:rPr lang="en-US" altLang="zh-CN" dirty="0">
                <a:latin typeface="Times New Roman" panose="02020603050405020304" pitchFamily="18" charset="0"/>
                <a:cs typeface="Times New Roman" panose="02020603050405020304" pitchFamily="18" charset="0"/>
              </a:rPr>
              <a:t> Clustering</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APMC</a:t>
            </a:r>
            <a:r>
              <a:rPr lang="zh-CN" altLang="en-US" dirty="0">
                <a:latin typeface="Times New Roman" panose="02020603050405020304" pitchFamily="18" charset="0"/>
                <a:cs typeface="Times New Roman" panose="02020603050405020304" pitchFamily="18" charset="0"/>
              </a:rPr>
              <a:t>）</a:t>
            </a:r>
          </a:p>
        </p:txBody>
      </p:sp>
      <p:sp>
        <p:nvSpPr>
          <p:cNvPr id="2" name="灯片编号占位符 1"/>
          <p:cNvSpPr>
            <a:spLocks noGrp="1"/>
          </p:cNvSpPr>
          <p:nvPr>
            <p:ph type="sldNum" sz="quarter" idx="12"/>
          </p:nvPr>
        </p:nvSpPr>
        <p:spPr>
          <a:xfrm>
            <a:off x="324150" y="6314400"/>
            <a:ext cx="2700000" cy="316800"/>
          </a:xfrm>
        </p:spPr>
        <p:txBody>
          <a:bodyPr/>
          <a:lstStyle/>
          <a:p>
            <a:fld id="{565CE74E-AB26-4998-AD42-012C4C1AD076}" type="slidenum">
              <a:rPr lang="zh-CN" altLang="en-US" smtClean="0"/>
              <a:t>12</a:t>
            </a:fld>
            <a:endParaRPr lang="zh-CN" altLang="en-US"/>
          </a:p>
        </p:txBody>
      </p:sp>
      <p:sp>
        <p:nvSpPr>
          <p:cNvPr id="5" name="文本框 4">
            <a:extLst>
              <a:ext uri="{FF2B5EF4-FFF2-40B4-BE49-F238E27FC236}">
                <a16:creationId xmlns:a16="http://schemas.microsoft.com/office/drawing/2014/main" id="{E41B6D25-DE47-4222-B08A-41DEBBA6B9A2}"/>
              </a:ext>
            </a:extLst>
          </p:cNvPr>
          <p:cNvSpPr txBox="1"/>
          <p:nvPr/>
        </p:nvSpPr>
        <p:spPr>
          <a:xfrm>
            <a:off x="10510981" y="1968731"/>
            <a:ext cx="1681020" cy="492443"/>
          </a:xfrm>
          <a:prstGeom prst="rect">
            <a:avLst/>
          </a:prstGeom>
          <a:solidFill>
            <a:srgbClr val="B00000"/>
          </a:solidFill>
        </p:spPr>
        <p:txBody>
          <a:bodyPr wrap="square" rtlCol="0">
            <a:spAutoFit/>
          </a:bodyPr>
          <a:lstStyle/>
          <a:p>
            <a:r>
              <a:rPr lang="zh-CN" altLang="en-US" sz="2500" dirty="0">
                <a:solidFill>
                  <a:schemeClr val="bg1"/>
                </a:solidFill>
                <a:latin typeface="+mn-ea"/>
              </a:rPr>
              <a:t>研究方法</a:t>
            </a:r>
          </a:p>
        </p:txBody>
      </p:sp>
      <p:sp>
        <p:nvSpPr>
          <p:cNvPr id="17" name="文本框 16">
            <a:extLst>
              <a:ext uri="{FF2B5EF4-FFF2-40B4-BE49-F238E27FC236}">
                <a16:creationId xmlns:a16="http://schemas.microsoft.com/office/drawing/2014/main" id="{BBA4D81E-FC9D-48B1-B133-2D9C174C3D46}"/>
              </a:ext>
            </a:extLst>
          </p:cNvPr>
          <p:cNvSpPr txBox="1"/>
          <p:nvPr/>
        </p:nvSpPr>
        <p:spPr>
          <a:xfrm>
            <a:off x="725655" y="6314400"/>
            <a:ext cx="9543758" cy="523220"/>
          </a:xfrm>
          <a:prstGeom prst="rect">
            <a:avLst/>
          </a:prstGeom>
          <a:noFill/>
        </p:spPr>
        <p:txBody>
          <a:bodyPr wrap="square">
            <a:spAutoFit/>
          </a:bodyPr>
          <a:lstStyle/>
          <a:p>
            <a:pPr algn="just"/>
            <a:r>
              <a:rPr lang="en-US" altLang="zh-CN" sz="1400" dirty="0">
                <a:latin typeface="Times New Roman" panose="02020603050405020304" pitchFamily="18" charset="0"/>
                <a:cs typeface="Times New Roman" panose="02020603050405020304" pitchFamily="18" charset="0"/>
              </a:rPr>
              <a:t>[2] </a:t>
            </a:r>
            <a:r>
              <a:rPr lang="zh-CN" altLang="en-US" sz="1400" dirty="0">
                <a:latin typeface="Times New Roman" panose="02020603050405020304" pitchFamily="18" charset="0"/>
                <a:cs typeface="Times New Roman" panose="02020603050405020304" pitchFamily="18" charset="0"/>
              </a:rPr>
              <a:t>Jun Guo and Jiahui Ye. Anchors bring ease: An embarrassingly simple approach to partial multi-view clustering. In Proceedings of the AAAI Conference on Artificial Intelligence, volume 33, pages 118–125, 2019.</a:t>
            </a:r>
          </a:p>
        </p:txBody>
      </p:sp>
      <p:pic>
        <p:nvPicPr>
          <p:cNvPr id="4" name="图片 3">
            <a:extLst>
              <a:ext uri="{FF2B5EF4-FFF2-40B4-BE49-F238E27FC236}">
                <a16:creationId xmlns:a16="http://schemas.microsoft.com/office/drawing/2014/main" id="{6129B673-F668-4D7B-A726-33E6CBC0DF6E}"/>
              </a:ext>
            </a:extLst>
          </p:cNvPr>
          <p:cNvPicPr>
            <a:picLocks noChangeAspect="1"/>
          </p:cNvPicPr>
          <p:nvPr/>
        </p:nvPicPr>
        <p:blipFill>
          <a:blip r:embed="rId3"/>
          <a:stretch>
            <a:fillRect/>
          </a:stretch>
        </p:blipFill>
        <p:spPr>
          <a:xfrm>
            <a:off x="1538177" y="2675057"/>
            <a:ext cx="1552792" cy="485843"/>
          </a:xfrm>
          <a:prstGeom prst="rect">
            <a:avLst/>
          </a:prstGeom>
        </p:spPr>
      </p:pic>
      <p:pic>
        <p:nvPicPr>
          <p:cNvPr id="8" name="图片 7">
            <a:extLst>
              <a:ext uri="{FF2B5EF4-FFF2-40B4-BE49-F238E27FC236}">
                <a16:creationId xmlns:a16="http://schemas.microsoft.com/office/drawing/2014/main" id="{94403752-EEE7-4BFA-B1CF-D522838D6164}"/>
              </a:ext>
            </a:extLst>
          </p:cNvPr>
          <p:cNvPicPr>
            <a:picLocks noChangeAspect="1"/>
          </p:cNvPicPr>
          <p:nvPr/>
        </p:nvPicPr>
        <p:blipFill>
          <a:blip r:embed="rId4"/>
          <a:stretch>
            <a:fillRect/>
          </a:stretch>
        </p:blipFill>
        <p:spPr>
          <a:xfrm>
            <a:off x="1890651" y="2434504"/>
            <a:ext cx="847843" cy="285790"/>
          </a:xfrm>
          <a:prstGeom prst="rect">
            <a:avLst/>
          </a:prstGeom>
        </p:spPr>
      </p:pic>
      <p:sp>
        <p:nvSpPr>
          <p:cNvPr id="24" name="文本框 23">
            <a:extLst>
              <a:ext uri="{FF2B5EF4-FFF2-40B4-BE49-F238E27FC236}">
                <a16:creationId xmlns:a16="http://schemas.microsoft.com/office/drawing/2014/main" id="{30F830D6-8CC2-48D8-886E-B1BE9A6A418D}"/>
              </a:ext>
            </a:extLst>
          </p:cNvPr>
          <p:cNvSpPr txBox="1"/>
          <p:nvPr/>
        </p:nvSpPr>
        <p:spPr>
          <a:xfrm>
            <a:off x="1034681" y="3544192"/>
            <a:ext cx="2700000" cy="1477328"/>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首先通过</a:t>
            </a:r>
            <a:r>
              <a:rPr lang="en-US" altLang="zh-CN" b="0" i="0" dirty="0">
                <a:solidFill>
                  <a:srgbClr val="000000"/>
                </a:solidFill>
                <a:effectLst/>
                <a:latin typeface="微软雅黑" panose="020B0503020204020204" pitchFamily="34" charset="-122"/>
                <a:ea typeface="微软雅黑" panose="020B0503020204020204" pitchFamily="34" charset="-122"/>
              </a:rPr>
              <a:t>L</a:t>
            </a:r>
            <a:r>
              <a:rPr lang="zh-CN" altLang="en-US" b="0" i="0" dirty="0">
                <a:solidFill>
                  <a:srgbClr val="000000"/>
                </a:solidFill>
                <a:effectLst/>
                <a:latin typeface="微软雅黑" panose="020B0503020204020204" pitchFamily="34" charset="-122"/>
                <a:ea typeface="微软雅黑" panose="020B0503020204020204" pitchFamily="34" charset="-122"/>
              </a:rPr>
              <a:t>上的特征分解最小化上述问题，得到相应的</a:t>
            </a:r>
            <a:r>
              <a:rPr lang="en-US" altLang="zh-CN" b="0" i="0" dirty="0">
                <a:solidFill>
                  <a:srgbClr val="000000"/>
                </a:solidFill>
                <a:effectLst/>
                <a:latin typeface="微软雅黑" panose="020B0503020204020204" pitchFamily="34" charset="-122"/>
                <a:ea typeface="微软雅黑" panose="020B0503020204020204" pitchFamily="34" charset="-122"/>
              </a:rPr>
              <a:t>K</a:t>
            </a:r>
            <a:r>
              <a:rPr lang="zh-CN" altLang="en-US" b="0" i="0" dirty="0">
                <a:solidFill>
                  <a:srgbClr val="000000"/>
                </a:solidFill>
                <a:effectLst/>
                <a:latin typeface="微软雅黑" panose="020B0503020204020204" pitchFamily="34" charset="-122"/>
                <a:ea typeface="微软雅黑" panose="020B0503020204020204" pitchFamily="34" charset="-122"/>
              </a:rPr>
              <a:t>个最小特征向量，然后进行</a:t>
            </a:r>
            <a:r>
              <a:rPr lang="en-US" altLang="zh-CN" b="0" i="0" dirty="0">
                <a:solidFill>
                  <a:srgbClr val="000000"/>
                </a:solidFill>
                <a:effectLst/>
                <a:latin typeface="微软雅黑" panose="020B0503020204020204" pitchFamily="34" charset="-122"/>
                <a:ea typeface="微软雅黑" panose="020B0503020204020204" pitchFamily="34" charset="-122"/>
              </a:rPr>
              <a:t>k-</a:t>
            </a:r>
            <a:r>
              <a:rPr lang="zh-CN" altLang="en-US" b="0" i="0" dirty="0">
                <a:solidFill>
                  <a:srgbClr val="000000"/>
                </a:solidFill>
                <a:effectLst/>
                <a:latin typeface="微软雅黑" panose="020B0503020204020204" pitchFamily="34" charset="-122"/>
                <a:ea typeface="微软雅黑" panose="020B0503020204020204" pitchFamily="34" charset="-122"/>
              </a:rPr>
              <a:t>均值聚类来计算离散聚类指标</a:t>
            </a:r>
            <a:endParaRPr lang="zh-CN" altLang="en-US" dirty="0"/>
          </a:p>
        </p:txBody>
      </p:sp>
      <p:sp>
        <p:nvSpPr>
          <p:cNvPr id="31" name="矩形 30">
            <a:extLst>
              <a:ext uri="{FF2B5EF4-FFF2-40B4-BE49-F238E27FC236}">
                <a16:creationId xmlns:a16="http://schemas.microsoft.com/office/drawing/2014/main" id="{520B89EB-5FB7-40CB-8621-87EA2D6EB390}"/>
              </a:ext>
            </a:extLst>
          </p:cNvPr>
          <p:cNvSpPr/>
          <p:nvPr/>
        </p:nvSpPr>
        <p:spPr>
          <a:xfrm>
            <a:off x="941425" y="1758869"/>
            <a:ext cx="2886512" cy="49244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t>基于融合相似度的谱聚类</a:t>
            </a:r>
            <a:endParaRPr lang="zh-CN" altLang="en-US" sz="2600" spc="300" dirty="0">
              <a:solidFill>
                <a:schemeClr val="bg2"/>
              </a:solidFill>
              <a:uFillTx/>
            </a:endParaRPr>
          </a:p>
        </p:txBody>
      </p:sp>
      <p:pic>
        <p:nvPicPr>
          <p:cNvPr id="11" name="图片 10">
            <a:extLst>
              <a:ext uri="{FF2B5EF4-FFF2-40B4-BE49-F238E27FC236}">
                <a16:creationId xmlns:a16="http://schemas.microsoft.com/office/drawing/2014/main" id="{1244DDF9-3D00-4ABB-BBA1-9C4E265B13D3}"/>
              </a:ext>
            </a:extLst>
          </p:cNvPr>
          <p:cNvPicPr>
            <a:picLocks noChangeAspect="1"/>
          </p:cNvPicPr>
          <p:nvPr/>
        </p:nvPicPr>
        <p:blipFill>
          <a:blip r:embed="rId5"/>
          <a:stretch>
            <a:fillRect/>
          </a:stretch>
        </p:blipFill>
        <p:spPr>
          <a:xfrm>
            <a:off x="4952669" y="2261873"/>
            <a:ext cx="4744112" cy="2029108"/>
          </a:xfrm>
          <a:prstGeom prst="rect">
            <a:avLst/>
          </a:prstGeom>
        </p:spPr>
      </p:pic>
      <p:sp>
        <p:nvSpPr>
          <p:cNvPr id="32" name="文本框 31">
            <a:extLst>
              <a:ext uri="{FF2B5EF4-FFF2-40B4-BE49-F238E27FC236}">
                <a16:creationId xmlns:a16="http://schemas.microsoft.com/office/drawing/2014/main" id="{8F1D3AB3-5AAC-4DCE-A438-99B8E55DF415}"/>
              </a:ext>
            </a:extLst>
          </p:cNvPr>
          <p:cNvSpPr txBox="1"/>
          <p:nvPr/>
        </p:nvSpPr>
        <p:spPr>
          <a:xfrm>
            <a:off x="10510981" y="4467304"/>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参考文献</a:t>
            </a:r>
          </a:p>
        </p:txBody>
      </p:sp>
    </p:spTree>
    <p:extLst>
      <p:ext uri="{BB962C8B-B14F-4D97-AF65-F5344CB8AC3E}">
        <p14:creationId xmlns:p14="http://schemas.microsoft.com/office/powerpoint/2010/main" val="3386427923"/>
      </p:ext>
    </p:extLst>
  </p:cSld>
  <p:clrMapOvr>
    <a:masterClrMapping/>
  </p:clrMapOvr>
  <p:transition advTm="9217"/>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5"/>
          <p:cNvSpPr>
            <a:spLocks noGrp="1"/>
          </p:cNvSpPr>
          <p:nvPr/>
        </p:nvSpPr>
        <p:spPr>
          <a:xfrm>
            <a:off x="1265555" y="486410"/>
            <a:ext cx="5939113" cy="697230"/>
          </a:xfrm>
          <a:prstGeom prst="rect">
            <a:avLst/>
          </a:prstGeom>
        </p:spPr>
        <p:txBody>
          <a:bodyPr vert="horz" lIns="90170" tIns="46990" rIns="90170" bIns="46990" rtlCol="0" anchor="ctr" anchorCtr="0">
            <a:normAutofit fontScale="60000" lnSpcReduction="20000"/>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r>
              <a:rPr lang="en-US" altLang="zh-CN" dirty="0">
                <a:latin typeface="Times New Roman" panose="02020603050405020304" pitchFamily="18" charset="0"/>
                <a:cs typeface="Times New Roman" panose="02020603050405020304" pitchFamily="18" charset="0"/>
              </a:rPr>
              <a:t>Anchor-based Partial Multi-view</a:t>
            </a:r>
          </a:p>
          <a:p>
            <a:r>
              <a:rPr lang="en-US" altLang="zh-CN" dirty="0">
                <a:latin typeface="Times New Roman" panose="02020603050405020304" pitchFamily="18" charset="0"/>
                <a:cs typeface="Times New Roman" panose="02020603050405020304" pitchFamily="18" charset="0"/>
              </a:rPr>
              <a:t> Clustering</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APMC</a:t>
            </a:r>
            <a:r>
              <a:rPr lang="zh-CN" altLang="en-US" dirty="0">
                <a:latin typeface="Times New Roman" panose="02020603050405020304" pitchFamily="18" charset="0"/>
                <a:cs typeface="Times New Roman" panose="02020603050405020304" pitchFamily="18" charset="0"/>
              </a:rPr>
              <a:t>）</a:t>
            </a:r>
          </a:p>
        </p:txBody>
      </p:sp>
      <p:sp>
        <p:nvSpPr>
          <p:cNvPr id="2" name="灯片编号占位符 1"/>
          <p:cNvSpPr>
            <a:spLocks noGrp="1"/>
          </p:cNvSpPr>
          <p:nvPr>
            <p:ph type="sldNum" sz="quarter" idx="12"/>
          </p:nvPr>
        </p:nvSpPr>
        <p:spPr>
          <a:xfrm>
            <a:off x="324150" y="6314400"/>
            <a:ext cx="2700000" cy="316800"/>
          </a:xfrm>
        </p:spPr>
        <p:txBody>
          <a:bodyPr/>
          <a:lstStyle/>
          <a:p>
            <a:fld id="{565CE74E-AB26-4998-AD42-012C4C1AD076}" type="slidenum">
              <a:rPr lang="zh-CN" altLang="en-US" smtClean="0"/>
              <a:t>13</a:t>
            </a:fld>
            <a:endParaRPr lang="zh-CN" altLang="en-US"/>
          </a:p>
        </p:txBody>
      </p:sp>
      <p:sp>
        <p:nvSpPr>
          <p:cNvPr id="5" name="文本框 4">
            <a:extLst>
              <a:ext uri="{FF2B5EF4-FFF2-40B4-BE49-F238E27FC236}">
                <a16:creationId xmlns:a16="http://schemas.microsoft.com/office/drawing/2014/main" id="{E41B6D25-DE47-4222-B08A-41DEBBA6B9A2}"/>
              </a:ext>
            </a:extLst>
          </p:cNvPr>
          <p:cNvSpPr txBox="1"/>
          <p:nvPr/>
        </p:nvSpPr>
        <p:spPr>
          <a:xfrm>
            <a:off x="10510981" y="1968731"/>
            <a:ext cx="1681020" cy="492443"/>
          </a:xfrm>
          <a:prstGeom prst="rect">
            <a:avLst/>
          </a:prstGeom>
          <a:solidFill>
            <a:srgbClr val="B00000"/>
          </a:solidFill>
        </p:spPr>
        <p:txBody>
          <a:bodyPr wrap="square" rtlCol="0">
            <a:spAutoFit/>
          </a:bodyPr>
          <a:lstStyle/>
          <a:p>
            <a:r>
              <a:rPr lang="zh-CN" altLang="en-US" sz="2500" dirty="0">
                <a:solidFill>
                  <a:schemeClr val="bg1"/>
                </a:solidFill>
                <a:latin typeface="+mn-ea"/>
              </a:rPr>
              <a:t>研究方法</a:t>
            </a:r>
          </a:p>
        </p:txBody>
      </p:sp>
      <p:sp>
        <p:nvSpPr>
          <p:cNvPr id="17" name="文本框 16">
            <a:extLst>
              <a:ext uri="{FF2B5EF4-FFF2-40B4-BE49-F238E27FC236}">
                <a16:creationId xmlns:a16="http://schemas.microsoft.com/office/drawing/2014/main" id="{BBA4D81E-FC9D-48B1-B133-2D9C174C3D46}"/>
              </a:ext>
            </a:extLst>
          </p:cNvPr>
          <p:cNvSpPr txBox="1"/>
          <p:nvPr/>
        </p:nvSpPr>
        <p:spPr>
          <a:xfrm>
            <a:off x="725655" y="6314400"/>
            <a:ext cx="9543758" cy="523220"/>
          </a:xfrm>
          <a:prstGeom prst="rect">
            <a:avLst/>
          </a:prstGeom>
          <a:noFill/>
        </p:spPr>
        <p:txBody>
          <a:bodyPr wrap="square">
            <a:spAutoFit/>
          </a:bodyPr>
          <a:lstStyle/>
          <a:p>
            <a:pPr algn="just"/>
            <a:r>
              <a:rPr lang="en-US" altLang="zh-CN" sz="1400" dirty="0">
                <a:latin typeface="Times New Roman" panose="02020603050405020304" pitchFamily="18" charset="0"/>
                <a:cs typeface="Times New Roman" panose="02020603050405020304" pitchFamily="18" charset="0"/>
              </a:rPr>
              <a:t>[2] </a:t>
            </a:r>
            <a:r>
              <a:rPr lang="zh-CN" altLang="en-US" sz="1400" dirty="0">
                <a:latin typeface="Times New Roman" panose="02020603050405020304" pitchFamily="18" charset="0"/>
                <a:cs typeface="Times New Roman" panose="02020603050405020304" pitchFamily="18" charset="0"/>
              </a:rPr>
              <a:t>Jun Guo and Jiahui Ye. Anchors bring ease: An embarrassingly simple approach to partial multi-view clustering. In Proceedings of the AAAI Conference on Artificial Intelligence, volume 33, pages 118–125, 2019.</a:t>
            </a:r>
          </a:p>
        </p:txBody>
      </p:sp>
      <p:sp>
        <p:nvSpPr>
          <p:cNvPr id="8" name="文本框 7">
            <a:extLst>
              <a:ext uri="{FF2B5EF4-FFF2-40B4-BE49-F238E27FC236}">
                <a16:creationId xmlns:a16="http://schemas.microsoft.com/office/drawing/2014/main" id="{D3C58022-26F1-47E1-A0E7-B1245AA14993}"/>
              </a:ext>
            </a:extLst>
          </p:cNvPr>
          <p:cNvSpPr txBox="1"/>
          <p:nvPr/>
        </p:nvSpPr>
        <p:spPr>
          <a:xfrm>
            <a:off x="10510981" y="4467304"/>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参考文献</a:t>
            </a:r>
          </a:p>
        </p:txBody>
      </p:sp>
      <p:pic>
        <p:nvPicPr>
          <p:cNvPr id="3" name="图片 2">
            <a:extLst>
              <a:ext uri="{FF2B5EF4-FFF2-40B4-BE49-F238E27FC236}">
                <a16:creationId xmlns:a16="http://schemas.microsoft.com/office/drawing/2014/main" id="{C424A6D5-6A8B-4C28-856A-C49FFDA30663}"/>
              </a:ext>
            </a:extLst>
          </p:cNvPr>
          <p:cNvPicPr>
            <a:picLocks noChangeAspect="1"/>
          </p:cNvPicPr>
          <p:nvPr/>
        </p:nvPicPr>
        <p:blipFill>
          <a:blip r:embed="rId3"/>
          <a:stretch>
            <a:fillRect/>
          </a:stretch>
        </p:blipFill>
        <p:spPr>
          <a:xfrm>
            <a:off x="205940" y="1183640"/>
            <a:ext cx="11466345" cy="5057688"/>
          </a:xfrm>
          <a:prstGeom prst="rect">
            <a:avLst/>
          </a:prstGeom>
        </p:spPr>
      </p:pic>
    </p:spTree>
    <p:extLst>
      <p:ext uri="{BB962C8B-B14F-4D97-AF65-F5344CB8AC3E}">
        <p14:creationId xmlns:p14="http://schemas.microsoft.com/office/powerpoint/2010/main" val="1505501056"/>
      </p:ext>
    </p:extLst>
  </p:cSld>
  <p:clrMapOvr>
    <a:masterClrMapping/>
  </p:clrMapOvr>
  <p:transition advTm="9217"/>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5"/>
          <p:cNvSpPr>
            <a:spLocks noGrp="1"/>
          </p:cNvSpPr>
          <p:nvPr/>
        </p:nvSpPr>
        <p:spPr>
          <a:xfrm>
            <a:off x="1265555" y="486410"/>
            <a:ext cx="8812942" cy="697230"/>
          </a:xfrm>
          <a:prstGeom prst="rect">
            <a:avLst/>
          </a:prstGeom>
        </p:spPr>
        <p:txBody>
          <a:bodyPr vert="horz" lIns="90170" tIns="46990" rIns="90170" bIns="46990" rtlCol="0" anchor="ctr" anchorCtr="0">
            <a:normAutofit fontScale="52500" lnSpcReduction="20000"/>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r>
              <a:rPr lang="en-US" altLang="zh-CN" dirty="0">
                <a:latin typeface="Times New Roman" panose="02020603050405020304" pitchFamily="18" charset="0"/>
                <a:cs typeface="Times New Roman" panose="02020603050405020304" pitchFamily="18" charset="0"/>
              </a:rPr>
              <a:t>Multiview Clustering: A Scalable and</a:t>
            </a:r>
          </a:p>
          <a:p>
            <a:r>
              <a:rPr lang="en-US" altLang="zh-CN" dirty="0">
                <a:latin typeface="Times New Roman" panose="02020603050405020304" pitchFamily="18" charset="0"/>
                <a:cs typeface="Times New Roman" panose="02020603050405020304" pitchFamily="18" charset="0"/>
              </a:rPr>
              <a:t>Parameter-Free Bipartite Graph Fusion Method</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IMVC-CBG</a:t>
            </a:r>
            <a:r>
              <a:rPr lang="zh-CN" altLang="en-US" dirty="0">
                <a:latin typeface="Times New Roman" panose="02020603050405020304" pitchFamily="18" charset="0"/>
                <a:cs typeface="Times New Roman" panose="02020603050405020304" pitchFamily="18" charset="0"/>
              </a:rPr>
              <a:t>）</a:t>
            </a:r>
          </a:p>
        </p:txBody>
      </p:sp>
      <p:sp>
        <p:nvSpPr>
          <p:cNvPr id="2" name="灯片编号占位符 1"/>
          <p:cNvSpPr>
            <a:spLocks noGrp="1"/>
          </p:cNvSpPr>
          <p:nvPr>
            <p:ph type="sldNum" sz="quarter" idx="12"/>
          </p:nvPr>
        </p:nvSpPr>
        <p:spPr>
          <a:xfrm>
            <a:off x="324150" y="6314400"/>
            <a:ext cx="2700000" cy="316800"/>
          </a:xfrm>
        </p:spPr>
        <p:txBody>
          <a:bodyPr/>
          <a:lstStyle/>
          <a:p>
            <a:fld id="{565CE74E-AB26-4998-AD42-012C4C1AD076}" type="slidenum">
              <a:rPr lang="zh-CN" altLang="en-US" smtClean="0"/>
              <a:t>14</a:t>
            </a:fld>
            <a:endParaRPr lang="zh-CN" altLang="en-US"/>
          </a:p>
        </p:txBody>
      </p:sp>
      <p:sp>
        <p:nvSpPr>
          <p:cNvPr id="5" name="文本框 4">
            <a:extLst>
              <a:ext uri="{FF2B5EF4-FFF2-40B4-BE49-F238E27FC236}">
                <a16:creationId xmlns:a16="http://schemas.microsoft.com/office/drawing/2014/main" id="{E41B6D25-DE47-4222-B08A-41DEBBA6B9A2}"/>
              </a:ext>
            </a:extLst>
          </p:cNvPr>
          <p:cNvSpPr txBox="1"/>
          <p:nvPr/>
        </p:nvSpPr>
        <p:spPr>
          <a:xfrm>
            <a:off x="10510981" y="1968731"/>
            <a:ext cx="1681020" cy="492443"/>
          </a:xfrm>
          <a:prstGeom prst="rect">
            <a:avLst/>
          </a:prstGeom>
          <a:solidFill>
            <a:srgbClr val="B00000"/>
          </a:solidFill>
        </p:spPr>
        <p:txBody>
          <a:bodyPr wrap="square" rtlCol="0">
            <a:spAutoFit/>
          </a:bodyPr>
          <a:lstStyle/>
          <a:p>
            <a:r>
              <a:rPr lang="zh-CN" altLang="en-US" sz="2500" dirty="0">
                <a:solidFill>
                  <a:schemeClr val="bg1"/>
                </a:solidFill>
                <a:latin typeface="+mn-ea"/>
              </a:rPr>
              <a:t>研究方法</a:t>
            </a:r>
          </a:p>
        </p:txBody>
      </p:sp>
      <p:pic>
        <p:nvPicPr>
          <p:cNvPr id="3" name="图片 2">
            <a:extLst>
              <a:ext uri="{FF2B5EF4-FFF2-40B4-BE49-F238E27FC236}">
                <a16:creationId xmlns:a16="http://schemas.microsoft.com/office/drawing/2014/main" id="{E883285A-9FA4-483C-87AF-07B294149CEB}"/>
              </a:ext>
            </a:extLst>
          </p:cNvPr>
          <p:cNvPicPr>
            <a:picLocks noChangeAspect="1"/>
          </p:cNvPicPr>
          <p:nvPr/>
        </p:nvPicPr>
        <p:blipFill>
          <a:blip r:embed="rId3"/>
          <a:stretch>
            <a:fillRect/>
          </a:stretch>
        </p:blipFill>
        <p:spPr>
          <a:xfrm>
            <a:off x="702847" y="1621546"/>
            <a:ext cx="8943033" cy="4254947"/>
          </a:xfrm>
          <a:prstGeom prst="rect">
            <a:avLst/>
          </a:prstGeom>
        </p:spPr>
      </p:pic>
      <p:sp>
        <p:nvSpPr>
          <p:cNvPr id="13" name="文本框 12">
            <a:extLst>
              <a:ext uri="{FF2B5EF4-FFF2-40B4-BE49-F238E27FC236}">
                <a16:creationId xmlns:a16="http://schemas.microsoft.com/office/drawing/2014/main" id="{E9296753-6D81-46F4-A616-42B8400F71EA}"/>
              </a:ext>
            </a:extLst>
          </p:cNvPr>
          <p:cNvSpPr txBox="1"/>
          <p:nvPr/>
        </p:nvSpPr>
        <p:spPr>
          <a:xfrm>
            <a:off x="823389" y="6103468"/>
            <a:ext cx="9255108" cy="738664"/>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   [1] S. Wang, X. Liu, L. Liu, W. Tu, X. Zhu, J. Liu, S. Zhou, and E. Zhu, “Highly-efficient incomplete large-scale multi-view clustering with consensus bipartite graph,” in Proceedings of the IEEE conference on computer vision and pattern recognition, 2022.</a:t>
            </a:r>
            <a:endParaRPr lang="zh-CN" altLang="en-US" sz="14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02E8F74D-D04D-4755-A5E7-4E7E5EF6FD48}"/>
              </a:ext>
            </a:extLst>
          </p:cNvPr>
          <p:cNvSpPr txBox="1"/>
          <p:nvPr/>
        </p:nvSpPr>
        <p:spPr>
          <a:xfrm>
            <a:off x="556309" y="1323393"/>
            <a:ext cx="9954672" cy="369332"/>
          </a:xfrm>
          <a:prstGeom prst="rect">
            <a:avLst/>
          </a:prstGeom>
          <a:noFill/>
        </p:spPr>
        <p:txBody>
          <a:bodyPr wrap="square">
            <a:spAutoFit/>
          </a:bodyPr>
          <a:lstStyle/>
          <a:p>
            <a:r>
              <a:rPr lang="zh-CN" altLang="en-US" b="0" i="0" dirty="0">
                <a:solidFill>
                  <a:srgbClr val="000000"/>
                </a:solidFill>
                <a:effectLst/>
                <a:latin typeface="微软雅黑" panose="020B0503020204020204" pitchFamily="34" charset="-122"/>
                <a:ea typeface="微软雅黑" panose="020B0503020204020204" pitchFamily="34" charset="-122"/>
              </a:rPr>
              <a:t>将多视图锚点学习和不完全二部图形式化成一个统一的框架，它们相互协调以提高集群的性能。</a:t>
            </a:r>
            <a:endParaRPr lang="zh-CN" altLang="en-US" dirty="0"/>
          </a:p>
        </p:txBody>
      </p:sp>
      <p:sp>
        <p:nvSpPr>
          <p:cNvPr id="26" name="文本框 25">
            <a:extLst>
              <a:ext uri="{FF2B5EF4-FFF2-40B4-BE49-F238E27FC236}">
                <a16:creationId xmlns:a16="http://schemas.microsoft.com/office/drawing/2014/main" id="{1ECDD696-F8B4-4B83-83F5-CB63905B77F4}"/>
              </a:ext>
            </a:extLst>
          </p:cNvPr>
          <p:cNvSpPr txBox="1"/>
          <p:nvPr/>
        </p:nvSpPr>
        <p:spPr>
          <a:xfrm>
            <a:off x="10510981" y="4467304"/>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参考文献</a:t>
            </a:r>
          </a:p>
        </p:txBody>
      </p:sp>
    </p:spTree>
    <p:extLst>
      <p:ext uri="{BB962C8B-B14F-4D97-AF65-F5344CB8AC3E}">
        <p14:creationId xmlns:p14="http://schemas.microsoft.com/office/powerpoint/2010/main" val="840458770"/>
      </p:ext>
    </p:extLst>
  </p:cSld>
  <p:clrMapOvr>
    <a:masterClrMapping/>
  </p:clrMapOvr>
  <p:transition advTm="9217"/>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5"/>
          <p:cNvSpPr>
            <a:spLocks noGrp="1"/>
          </p:cNvSpPr>
          <p:nvPr/>
        </p:nvSpPr>
        <p:spPr>
          <a:xfrm>
            <a:off x="1265555" y="486410"/>
            <a:ext cx="8812942" cy="697230"/>
          </a:xfrm>
          <a:prstGeom prst="rect">
            <a:avLst/>
          </a:prstGeom>
        </p:spPr>
        <p:txBody>
          <a:bodyPr vert="horz" lIns="90170" tIns="46990" rIns="90170" bIns="46990" rtlCol="0" anchor="ctr" anchorCtr="0">
            <a:normAutofit fontScale="60000" lnSpcReduction="20000"/>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r>
              <a:rPr lang="en-US" altLang="zh-CN" dirty="0">
                <a:latin typeface="Times New Roman" panose="02020603050405020304" pitchFamily="18" charset="0"/>
                <a:cs typeface="Times New Roman" panose="02020603050405020304" pitchFamily="18" charset="0"/>
              </a:rPr>
              <a:t>Fast Incomplete Multi-view Clustering with</a:t>
            </a:r>
          </a:p>
          <a:p>
            <a:r>
              <a:rPr lang="en-US" altLang="zh-CN" dirty="0">
                <a:latin typeface="Times New Roman" panose="02020603050405020304" pitchFamily="18" charset="0"/>
                <a:cs typeface="Times New Roman" panose="02020603050405020304" pitchFamily="18" charset="0"/>
              </a:rPr>
              <a:t>View-independent Anchors</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FIMVC</a:t>
            </a:r>
            <a:r>
              <a:rPr lang="zh-CN" altLang="en-US" dirty="0">
                <a:latin typeface="Times New Roman" panose="02020603050405020304" pitchFamily="18" charset="0"/>
                <a:cs typeface="Times New Roman" panose="02020603050405020304" pitchFamily="18" charset="0"/>
              </a:rPr>
              <a:t>）</a:t>
            </a:r>
          </a:p>
        </p:txBody>
      </p:sp>
      <p:sp>
        <p:nvSpPr>
          <p:cNvPr id="2" name="灯片编号占位符 1"/>
          <p:cNvSpPr>
            <a:spLocks noGrp="1"/>
          </p:cNvSpPr>
          <p:nvPr>
            <p:ph type="sldNum" sz="quarter" idx="12"/>
          </p:nvPr>
        </p:nvSpPr>
        <p:spPr>
          <a:xfrm>
            <a:off x="324150" y="6314400"/>
            <a:ext cx="2700000" cy="316800"/>
          </a:xfrm>
        </p:spPr>
        <p:txBody>
          <a:bodyPr/>
          <a:lstStyle/>
          <a:p>
            <a:fld id="{565CE74E-AB26-4998-AD42-012C4C1AD076}" type="slidenum">
              <a:rPr lang="zh-CN" altLang="en-US" smtClean="0"/>
              <a:t>15</a:t>
            </a:fld>
            <a:endParaRPr lang="zh-CN" altLang="en-US"/>
          </a:p>
        </p:txBody>
      </p:sp>
      <p:sp>
        <p:nvSpPr>
          <p:cNvPr id="5" name="文本框 4">
            <a:extLst>
              <a:ext uri="{FF2B5EF4-FFF2-40B4-BE49-F238E27FC236}">
                <a16:creationId xmlns:a16="http://schemas.microsoft.com/office/drawing/2014/main" id="{E41B6D25-DE47-4222-B08A-41DEBBA6B9A2}"/>
              </a:ext>
            </a:extLst>
          </p:cNvPr>
          <p:cNvSpPr txBox="1"/>
          <p:nvPr/>
        </p:nvSpPr>
        <p:spPr>
          <a:xfrm>
            <a:off x="10510981" y="1968731"/>
            <a:ext cx="1681020" cy="492443"/>
          </a:xfrm>
          <a:prstGeom prst="rect">
            <a:avLst/>
          </a:prstGeom>
          <a:solidFill>
            <a:srgbClr val="B00000"/>
          </a:solidFill>
        </p:spPr>
        <p:txBody>
          <a:bodyPr wrap="square" rtlCol="0">
            <a:spAutoFit/>
          </a:bodyPr>
          <a:lstStyle/>
          <a:p>
            <a:r>
              <a:rPr lang="zh-CN" altLang="en-US" sz="2500" dirty="0">
                <a:solidFill>
                  <a:schemeClr val="bg1"/>
                </a:solidFill>
                <a:latin typeface="+mn-ea"/>
              </a:rPr>
              <a:t>研究方法</a:t>
            </a:r>
          </a:p>
        </p:txBody>
      </p:sp>
      <p:pic>
        <p:nvPicPr>
          <p:cNvPr id="8" name="图片 7">
            <a:extLst>
              <a:ext uri="{FF2B5EF4-FFF2-40B4-BE49-F238E27FC236}">
                <a16:creationId xmlns:a16="http://schemas.microsoft.com/office/drawing/2014/main" id="{D26EB77B-3872-4580-984C-1A886014490F}"/>
              </a:ext>
            </a:extLst>
          </p:cNvPr>
          <p:cNvPicPr>
            <a:picLocks noChangeAspect="1"/>
          </p:cNvPicPr>
          <p:nvPr/>
        </p:nvPicPr>
        <p:blipFill>
          <a:blip r:embed="rId3"/>
          <a:stretch>
            <a:fillRect/>
          </a:stretch>
        </p:blipFill>
        <p:spPr>
          <a:xfrm>
            <a:off x="324150" y="418661"/>
            <a:ext cx="9659698" cy="6287377"/>
          </a:xfrm>
          <a:prstGeom prst="rect">
            <a:avLst/>
          </a:prstGeom>
        </p:spPr>
      </p:pic>
      <p:sp>
        <p:nvSpPr>
          <p:cNvPr id="9" name="文本框 8">
            <a:extLst>
              <a:ext uri="{FF2B5EF4-FFF2-40B4-BE49-F238E27FC236}">
                <a16:creationId xmlns:a16="http://schemas.microsoft.com/office/drawing/2014/main" id="{54412276-7FA8-45B5-B902-6322C7AF12D7}"/>
              </a:ext>
            </a:extLst>
          </p:cNvPr>
          <p:cNvSpPr txBox="1"/>
          <p:nvPr/>
        </p:nvSpPr>
        <p:spPr>
          <a:xfrm>
            <a:off x="10510981" y="4467304"/>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参考文献</a:t>
            </a:r>
          </a:p>
        </p:txBody>
      </p:sp>
    </p:spTree>
    <p:extLst>
      <p:ext uri="{BB962C8B-B14F-4D97-AF65-F5344CB8AC3E}">
        <p14:creationId xmlns:p14="http://schemas.microsoft.com/office/powerpoint/2010/main" val="3419057217"/>
      </p:ext>
    </p:extLst>
  </p:cSld>
  <p:clrMapOvr>
    <a:masterClrMapping/>
  </p:clrMapOvr>
  <p:transition advTm="9217"/>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5"/>
          <p:cNvSpPr>
            <a:spLocks noGrp="1"/>
          </p:cNvSpPr>
          <p:nvPr/>
        </p:nvSpPr>
        <p:spPr>
          <a:xfrm>
            <a:off x="1265555" y="486410"/>
            <a:ext cx="8812942" cy="697230"/>
          </a:xfrm>
          <a:prstGeom prst="rect">
            <a:avLst/>
          </a:prstGeom>
        </p:spPr>
        <p:txBody>
          <a:bodyPr vert="horz" lIns="90170" tIns="46990" rIns="90170" bIns="46990" rtlCol="0" anchor="ctr" anchorCtr="0">
            <a:normAutofit fontScale="60000" lnSpcReduction="20000"/>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r>
              <a:rPr lang="en-US" altLang="zh-CN" dirty="0">
                <a:latin typeface="Times New Roman" panose="02020603050405020304" pitchFamily="18" charset="0"/>
                <a:cs typeface="Times New Roman" panose="02020603050405020304" pitchFamily="18" charset="0"/>
              </a:rPr>
              <a:t>Fast Incomplete Multi-view Clustering with</a:t>
            </a:r>
          </a:p>
          <a:p>
            <a:r>
              <a:rPr lang="en-US" altLang="zh-CN" dirty="0">
                <a:latin typeface="Times New Roman" panose="02020603050405020304" pitchFamily="18" charset="0"/>
                <a:cs typeface="Times New Roman" panose="02020603050405020304" pitchFamily="18" charset="0"/>
              </a:rPr>
              <a:t>View-independent Anchors</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FIMVC</a:t>
            </a:r>
            <a:r>
              <a:rPr lang="zh-CN" altLang="en-US" dirty="0">
                <a:latin typeface="Times New Roman" panose="02020603050405020304" pitchFamily="18" charset="0"/>
                <a:cs typeface="Times New Roman" panose="02020603050405020304" pitchFamily="18" charset="0"/>
              </a:rPr>
              <a:t>）</a:t>
            </a:r>
          </a:p>
        </p:txBody>
      </p:sp>
      <p:sp>
        <p:nvSpPr>
          <p:cNvPr id="2" name="灯片编号占位符 1"/>
          <p:cNvSpPr>
            <a:spLocks noGrp="1"/>
          </p:cNvSpPr>
          <p:nvPr>
            <p:ph type="sldNum" sz="quarter" idx="12"/>
          </p:nvPr>
        </p:nvSpPr>
        <p:spPr>
          <a:xfrm>
            <a:off x="324150" y="6314400"/>
            <a:ext cx="2700000" cy="316800"/>
          </a:xfrm>
        </p:spPr>
        <p:txBody>
          <a:bodyPr/>
          <a:lstStyle/>
          <a:p>
            <a:fld id="{565CE74E-AB26-4998-AD42-012C4C1AD076}" type="slidenum">
              <a:rPr lang="zh-CN" altLang="en-US" smtClean="0"/>
              <a:t>16</a:t>
            </a:fld>
            <a:endParaRPr lang="zh-CN" altLang="en-US"/>
          </a:p>
        </p:txBody>
      </p:sp>
      <p:sp>
        <p:nvSpPr>
          <p:cNvPr id="5" name="文本框 4">
            <a:extLst>
              <a:ext uri="{FF2B5EF4-FFF2-40B4-BE49-F238E27FC236}">
                <a16:creationId xmlns:a16="http://schemas.microsoft.com/office/drawing/2014/main" id="{E41B6D25-DE47-4222-B08A-41DEBBA6B9A2}"/>
              </a:ext>
            </a:extLst>
          </p:cNvPr>
          <p:cNvSpPr txBox="1"/>
          <p:nvPr/>
        </p:nvSpPr>
        <p:spPr>
          <a:xfrm>
            <a:off x="10510981" y="1968731"/>
            <a:ext cx="1681020" cy="492443"/>
          </a:xfrm>
          <a:prstGeom prst="rect">
            <a:avLst/>
          </a:prstGeom>
          <a:solidFill>
            <a:srgbClr val="B00000"/>
          </a:solidFill>
        </p:spPr>
        <p:txBody>
          <a:bodyPr wrap="square" rtlCol="0">
            <a:spAutoFit/>
          </a:bodyPr>
          <a:lstStyle/>
          <a:p>
            <a:r>
              <a:rPr lang="zh-CN" altLang="en-US" sz="2500" dirty="0">
                <a:solidFill>
                  <a:schemeClr val="bg1"/>
                </a:solidFill>
                <a:latin typeface="+mn-ea"/>
              </a:rPr>
              <a:t>研究方法</a:t>
            </a:r>
          </a:p>
        </p:txBody>
      </p:sp>
      <p:sp>
        <p:nvSpPr>
          <p:cNvPr id="13" name="文本框 12">
            <a:extLst>
              <a:ext uri="{FF2B5EF4-FFF2-40B4-BE49-F238E27FC236}">
                <a16:creationId xmlns:a16="http://schemas.microsoft.com/office/drawing/2014/main" id="{E9296753-6D81-46F4-A616-42B8400F71EA}"/>
              </a:ext>
            </a:extLst>
          </p:cNvPr>
          <p:cNvSpPr txBox="1"/>
          <p:nvPr/>
        </p:nvSpPr>
        <p:spPr>
          <a:xfrm>
            <a:off x="823389" y="6103468"/>
            <a:ext cx="9255108" cy="738664"/>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   [1] S. Wang, X. Liu, L. Liu, W. Tu, X. Zhu, J. Liu, S. Zhou, and E. Zhu, “Highly-efficient incomplete large-scale multi-view clustering with consensus bipartite graph,” in Proceedings of the IEEE conference on computer vision and pattern recognition, 2022.</a:t>
            </a:r>
            <a:endParaRPr lang="zh-CN" altLang="en-US" sz="14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9313F74B-94C3-4B35-9B89-A10C436C9192}"/>
              </a:ext>
            </a:extLst>
          </p:cNvPr>
          <p:cNvPicPr>
            <a:picLocks noChangeAspect="1"/>
          </p:cNvPicPr>
          <p:nvPr/>
        </p:nvPicPr>
        <p:blipFill>
          <a:blip r:embed="rId3"/>
          <a:stretch>
            <a:fillRect/>
          </a:stretch>
        </p:blipFill>
        <p:spPr>
          <a:xfrm>
            <a:off x="1265555" y="1183640"/>
            <a:ext cx="8787525" cy="4919828"/>
          </a:xfrm>
          <a:prstGeom prst="rect">
            <a:avLst/>
          </a:prstGeom>
        </p:spPr>
      </p:pic>
      <p:sp>
        <p:nvSpPr>
          <p:cNvPr id="17" name="文本框 16">
            <a:extLst>
              <a:ext uri="{FF2B5EF4-FFF2-40B4-BE49-F238E27FC236}">
                <a16:creationId xmlns:a16="http://schemas.microsoft.com/office/drawing/2014/main" id="{717B7B1D-DB8F-49B2-A1C9-C5A5CAEB85D1}"/>
              </a:ext>
            </a:extLst>
          </p:cNvPr>
          <p:cNvSpPr txBox="1"/>
          <p:nvPr/>
        </p:nvSpPr>
        <p:spPr>
          <a:xfrm>
            <a:off x="10510981" y="4467304"/>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参考文献</a:t>
            </a:r>
          </a:p>
        </p:txBody>
      </p:sp>
    </p:spTree>
    <p:extLst>
      <p:ext uri="{BB962C8B-B14F-4D97-AF65-F5344CB8AC3E}">
        <p14:creationId xmlns:p14="http://schemas.microsoft.com/office/powerpoint/2010/main" val="787196219"/>
      </p:ext>
    </p:extLst>
  </p:cSld>
  <p:clrMapOvr>
    <a:masterClrMapping/>
  </p:clrMapOvr>
  <p:transition advTm="9217"/>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5"/>
          <p:cNvSpPr>
            <a:spLocks noGrp="1"/>
          </p:cNvSpPr>
          <p:nvPr/>
        </p:nvSpPr>
        <p:spPr>
          <a:xfrm>
            <a:off x="1265555" y="486410"/>
            <a:ext cx="8812942" cy="697230"/>
          </a:xfrm>
          <a:prstGeom prst="rect">
            <a:avLst/>
          </a:prstGeom>
        </p:spPr>
        <p:txBody>
          <a:bodyPr vert="horz" lIns="90170" tIns="46990" rIns="90170" bIns="46990" rtlCol="0" anchor="ctr" anchorCtr="0">
            <a:normAutofit fontScale="60000" lnSpcReduction="20000"/>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r>
              <a:rPr lang="en-US" altLang="zh-CN" dirty="0">
                <a:latin typeface="Times New Roman" panose="02020603050405020304" pitchFamily="18" charset="0"/>
                <a:cs typeface="Times New Roman" panose="02020603050405020304" pitchFamily="18" charset="0"/>
              </a:rPr>
              <a:t>Fast Incomplete Multi-view Clustering with</a:t>
            </a:r>
          </a:p>
          <a:p>
            <a:r>
              <a:rPr lang="en-US" altLang="zh-CN" dirty="0">
                <a:latin typeface="Times New Roman" panose="02020603050405020304" pitchFamily="18" charset="0"/>
                <a:cs typeface="Times New Roman" panose="02020603050405020304" pitchFamily="18" charset="0"/>
              </a:rPr>
              <a:t>View-independent Anchors</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FIMVC</a:t>
            </a:r>
            <a:r>
              <a:rPr lang="zh-CN" altLang="en-US" dirty="0">
                <a:latin typeface="Times New Roman" panose="02020603050405020304" pitchFamily="18" charset="0"/>
                <a:cs typeface="Times New Roman" panose="02020603050405020304" pitchFamily="18" charset="0"/>
              </a:rPr>
              <a:t>）</a:t>
            </a:r>
          </a:p>
        </p:txBody>
      </p:sp>
      <p:sp>
        <p:nvSpPr>
          <p:cNvPr id="2" name="灯片编号占位符 1"/>
          <p:cNvSpPr>
            <a:spLocks noGrp="1"/>
          </p:cNvSpPr>
          <p:nvPr>
            <p:ph type="sldNum" sz="quarter" idx="12"/>
          </p:nvPr>
        </p:nvSpPr>
        <p:spPr>
          <a:xfrm>
            <a:off x="324150" y="6314400"/>
            <a:ext cx="2700000" cy="316800"/>
          </a:xfrm>
        </p:spPr>
        <p:txBody>
          <a:bodyPr/>
          <a:lstStyle/>
          <a:p>
            <a:fld id="{565CE74E-AB26-4998-AD42-012C4C1AD076}" type="slidenum">
              <a:rPr lang="zh-CN" altLang="en-US" smtClean="0"/>
              <a:t>17</a:t>
            </a:fld>
            <a:endParaRPr lang="zh-CN" altLang="en-US"/>
          </a:p>
        </p:txBody>
      </p:sp>
      <p:sp>
        <p:nvSpPr>
          <p:cNvPr id="5" name="文本框 4">
            <a:extLst>
              <a:ext uri="{FF2B5EF4-FFF2-40B4-BE49-F238E27FC236}">
                <a16:creationId xmlns:a16="http://schemas.microsoft.com/office/drawing/2014/main" id="{E41B6D25-DE47-4222-B08A-41DEBBA6B9A2}"/>
              </a:ext>
            </a:extLst>
          </p:cNvPr>
          <p:cNvSpPr txBox="1"/>
          <p:nvPr/>
        </p:nvSpPr>
        <p:spPr>
          <a:xfrm>
            <a:off x="10510981" y="1968731"/>
            <a:ext cx="1681020" cy="492443"/>
          </a:xfrm>
          <a:prstGeom prst="rect">
            <a:avLst/>
          </a:prstGeom>
          <a:solidFill>
            <a:srgbClr val="B00000"/>
          </a:solidFill>
        </p:spPr>
        <p:txBody>
          <a:bodyPr wrap="square" rtlCol="0">
            <a:spAutoFit/>
          </a:bodyPr>
          <a:lstStyle/>
          <a:p>
            <a:r>
              <a:rPr lang="zh-CN" altLang="en-US" sz="2500" dirty="0">
                <a:solidFill>
                  <a:schemeClr val="bg1"/>
                </a:solidFill>
                <a:latin typeface="+mn-ea"/>
              </a:rPr>
              <a:t>研究方法</a:t>
            </a:r>
          </a:p>
        </p:txBody>
      </p:sp>
      <p:pic>
        <p:nvPicPr>
          <p:cNvPr id="4" name="图片 3">
            <a:extLst>
              <a:ext uri="{FF2B5EF4-FFF2-40B4-BE49-F238E27FC236}">
                <a16:creationId xmlns:a16="http://schemas.microsoft.com/office/drawing/2014/main" id="{73652B96-CFA1-4162-A4BA-D15B27800E5E}"/>
              </a:ext>
            </a:extLst>
          </p:cNvPr>
          <p:cNvPicPr>
            <a:picLocks noChangeAspect="1"/>
          </p:cNvPicPr>
          <p:nvPr/>
        </p:nvPicPr>
        <p:blipFill>
          <a:blip r:embed="rId3"/>
          <a:stretch>
            <a:fillRect/>
          </a:stretch>
        </p:blipFill>
        <p:spPr>
          <a:xfrm>
            <a:off x="173702" y="4078145"/>
            <a:ext cx="9904795" cy="2319108"/>
          </a:xfrm>
          <a:prstGeom prst="rect">
            <a:avLst/>
          </a:prstGeom>
        </p:spPr>
      </p:pic>
      <p:pic>
        <p:nvPicPr>
          <p:cNvPr id="3" name="图片 2">
            <a:extLst>
              <a:ext uri="{FF2B5EF4-FFF2-40B4-BE49-F238E27FC236}">
                <a16:creationId xmlns:a16="http://schemas.microsoft.com/office/drawing/2014/main" id="{96F6C801-10C9-468D-8E6D-DA4EF9DDE773}"/>
              </a:ext>
            </a:extLst>
          </p:cNvPr>
          <p:cNvPicPr>
            <a:picLocks noChangeAspect="1"/>
          </p:cNvPicPr>
          <p:nvPr/>
        </p:nvPicPr>
        <p:blipFill>
          <a:blip r:embed="rId4"/>
          <a:stretch>
            <a:fillRect/>
          </a:stretch>
        </p:blipFill>
        <p:spPr>
          <a:xfrm>
            <a:off x="4367134" y="1183640"/>
            <a:ext cx="5613679" cy="2918354"/>
          </a:xfrm>
          <a:prstGeom prst="rect">
            <a:avLst/>
          </a:prstGeom>
        </p:spPr>
      </p:pic>
      <p:pic>
        <p:nvPicPr>
          <p:cNvPr id="9" name="图片 8">
            <a:extLst>
              <a:ext uri="{FF2B5EF4-FFF2-40B4-BE49-F238E27FC236}">
                <a16:creationId xmlns:a16="http://schemas.microsoft.com/office/drawing/2014/main" id="{2BDDB20A-211C-4725-8731-799C880CAF81}"/>
              </a:ext>
            </a:extLst>
          </p:cNvPr>
          <p:cNvPicPr>
            <a:picLocks noChangeAspect="1"/>
          </p:cNvPicPr>
          <p:nvPr/>
        </p:nvPicPr>
        <p:blipFill>
          <a:blip r:embed="rId5"/>
          <a:stretch>
            <a:fillRect/>
          </a:stretch>
        </p:blipFill>
        <p:spPr>
          <a:xfrm>
            <a:off x="4367134" y="3701888"/>
            <a:ext cx="4639322" cy="800212"/>
          </a:xfrm>
          <a:prstGeom prst="rect">
            <a:avLst/>
          </a:prstGeom>
        </p:spPr>
      </p:pic>
      <p:pic>
        <p:nvPicPr>
          <p:cNvPr id="10" name="图片 9">
            <a:extLst>
              <a:ext uri="{FF2B5EF4-FFF2-40B4-BE49-F238E27FC236}">
                <a16:creationId xmlns:a16="http://schemas.microsoft.com/office/drawing/2014/main" id="{FDF2AD17-E78F-4788-80A4-190DFA874125}"/>
              </a:ext>
            </a:extLst>
          </p:cNvPr>
          <p:cNvPicPr>
            <a:picLocks noChangeAspect="1"/>
          </p:cNvPicPr>
          <p:nvPr/>
        </p:nvPicPr>
        <p:blipFill>
          <a:blip r:embed="rId6"/>
          <a:stretch>
            <a:fillRect/>
          </a:stretch>
        </p:blipFill>
        <p:spPr>
          <a:xfrm>
            <a:off x="575664" y="2024350"/>
            <a:ext cx="3724795" cy="885949"/>
          </a:xfrm>
          <a:prstGeom prst="rect">
            <a:avLst/>
          </a:prstGeom>
        </p:spPr>
      </p:pic>
      <p:sp>
        <p:nvSpPr>
          <p:cNvPr id="12" name="文本框 11">
            <a:extLst>
              <a:ext uri="{FF2B5EF4-FFF2-40B4-BE49-F238E27FC236}">
                <a16:creationId xmlns:a16="http://schemas.microsoft.com/office/drawing/2014/main" id="{EF472D8F-EFDD-4790-AFEA-C426A8F57C99}"/>
              </a:ext>
            </a:extLst>
          </p:cNvPr>
          <p:cNvSpPr txBox="1"/>
          <p:nvPr/>
        </p:nvSpPr>
        <p:spPr>
          <a:xfrm>
            <a:off x="10510981" y="4467304"/>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参考文献</a:t>
            </a:r>
          </a:p>
        </p:txBody>
      </p:sp>
    </p:spTree>
    <p:extLst>
      <p:ext uri="{BB962C8B-B14F-4D97-AF65-F5344CB8AC3E}">
        <p14:creationId xmlns:p14="http://schemas.microsoft.com/office/powerpoint/2010/main" val="2210899657"/>
      </p:ext>
    </p:extLst>
  </p:cSld>
  <p:clrMapOvr>
    <a:masterClrMapping/>
  </p:clrMapOvr>
  <p:transition advTm="9217"/>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5"/>
          <p:cNvSpPr>
            <a:spLocks noGrp="1"/>
          </p:cNvSpPr>
          <p:nvPr/>
        </p:nvSpPr>
        <p:spPr>
          <a:xfrm>
            <a:off x="1265555" y="486410"/>
            <a:ext cx="8812942" cy="697230"/>
          </a:xfrm>
          <a:prstGeom prst="rect">
            <a:avLst/>
          </a:prstGeom>
        </p:spPr>
        <p:txBody>
          <a:bodyPr vert="horz" lIns="90170" tIns="46990" rIns="90170" bIns="46990" rtlCol="0" anchor="ctr" anchorCtr="0">
            <a:normAutofit fontScale="60000" lnSpcReduction="20000"/>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r>
              <a:rPr lang="en-US" altLang="zh-CN" dirty="0">
                <a:latin typeface="Times New Roman" panose="02020603050405020304" pitchFamily="18" charset="0"/>
                <a:cs typeface="Times New Roman" panose="02020603050405020304" pitchFamily="18" charset="0"/>
              </a:rPr>
              <a:t>Fast Incomplete Multi-view Clustering with</a:t>
            </a:r>
          </a:p>
          <a:p>
            <a:r>
              <a:rPr lang="en-US" altLang="zh-CN" dirty="0">
                <a:latin typeface="Times New Roman" panose="02020603050405020304" pitchFamily="18" charset="0"/>
                <a:cs typeface="Times New Roman" panose="02020603050405020304" pitchFamily="18" charset="0"/>
              </a:rPr>
              <a:t>View-independent Anchors</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FIMVC</a:t>
            </a:r>
            <a:r>
              <a:rPr lang="zh-CN" altLang="en-US" dirty="0">
                <a:latin typeface="Times New Roman" panose="02020603050405020304" pitchFamily="18" charset="0"/>
                <a:cs typeface="Times New Roman" panose="02020603050405020304" pitchFamily="18" charset="0"/>
              </a:rPr>
              <a:t>）</a:t>
            </a:r>
          </a:p>
        </p:txBody>
      </p:sp>
      <p:sp>
        <p:nvSpPr>
          <p:cNvPr id="2" name="灯片编号占位符 1"/>
          <p:cNvSpPr>
            <a:spLocks noGrp="1"/>
          </p:cNvSpPr>
          <p:nvPr>
            <p:ph type="sldNum" sz="quarter" idx="12"/>
          </p:nvPr>
        </p:nvSpPr>
        <p:spPr>
          <a:xfrm>
            <a:off x="324150" y="6314400"/>
            <a:ext cx="2700000" cy="316800"/>
          </a:xfrm>
        </p:spPr>
        <p:txBody>
          <a:bodyPr/>
          <a:lstStyle/>
          <a:p>
            <a:fld id="{565CE74E-AB26-4998-AD42-012C4C1AD076}" type="slidenum">
              <a:rPr lang="zh-CN" altLang="en-US" smtClean="0"/>
              <a:t>18</a:t>
            </a:fld>
            <a:endParaRPr lang="zh-CN" altLang="en-US"/>
          </a:p>
        </p:txBody>
      </p:sp>
      <p:sp>
        <p:nvSpPr>
          <p:cNvPr id="5" name="文本框 4">
            <a:extLst>
              <a:ext uri="{FF2B5EF4-FFF2-40B4-BE49-F238E27FC236}">
                <a16:creationId xmlns:a16="http://schemas.microsoft.com/office/drawing/2014/main" id="{E41B6D25-DE47-4222-B08A-41DEBBA6B9A2}"/>
              </a:ext>
            </a:extLst>
          </p:cNvPr>
          <p:cNvSpPr txBox="1"/>
          <p:nvPr/>
        </p:nvSpPr>
        <p:spPr>
          <a:xfrm>
            <a:off x="10510981" y="1968731"/>
            <a:ext cx="1681020" cy="492443"/>
          </a:xfrm>
          <a:prstGeom prst="rect">
            <a:avLst/>
          </a:prstGeom>
          <a:solidFill>
            <a:srgbClr val="B00000"/>
          </a:solidFill>
        </p:spPr>
        <p:txBody>
          <a:bodyPr wrap="square" rtlCol="0">
            <a:spAutoFit/>
          </a:bodyPr>
          <a:lstStyle/>
          <a:p>
            <a:r>
              <a:rPr lang="zh-CN" altLang="en-US" sz="2500" dirty="0">
                <a:solidFill>
                  <a:schemeClr val="bg1"/>
                </a:solidFill>
                <a:latin typeface="+mn-ea"/>
              </a:rPr>
              <a:t>研究方法</a:t>
            </a:r>
          </a:p>
        </p:txBody>
      </p:sp>
      <p:pic>
        <p:nvPicPr>
          <p:cNvPr id="6" name="图片 5">
            <a:extLst>
              <a:ext uri="{FF2B5EF4-FFF2-40B4-BE49-F238E27FC236}">
                <a16:creationId xmlns:a16="http://schemas.microsoft.com/office/drawing/2014/main" id="{F2902338-751F-429B-A60C-5C910EE43D95}"/>
              </a:ext>
            </a:extLst>
          </p:cNvPr>
          <p:cNvPicPr>
            <a:picLocks noChangeAspect="1"/>
          </p:cNvPicPr>
          <p:nvPr/>
        </p:nvPicPr>
        <p:blipFill>
          <a:blip r:embed="rId3"/>
          <a:stretch>
            <a:fillRect/>
          </a:stretch>
        </p:blipFill>
        <p:spPr>
          <a:xfrm>
            <a:off x="78314" y="1628481"/>
            <a:ext cx="9906446" cy="4701973"/>
          </a:xfrm>
          <a:prstGeom prst="rect">
            <a:avLst/>
          </a:prstGeom>
        </p:spPr>
      </p:pic>
      <p:sp>
        <p:nvSpPr>
          <p:cNvPr id="10" name="文本框 9">
            <a:extLst>
              <a:ext uri="{FF2B5EF4-FFF2-40B4-BE49-F238E27FC236}">
                <a16:creationId xmlns:a16="http://schemas.microsoft.com/office/drawing/2014/main" id="{51B8579B-5B10-4822-8A60-250DA5B53007}"/>
              </a:ext>
            </a:extLst>
          </p:cNvPr>
          <p:cNvSpPr txBox="1"/>
          <p:nvPr/>
        </p:nvSpPr>
        <p:spPr>
          <a:xfrm>
            <a:off x="10510981" y="4467304"/>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参考文献</a:t>
            </a:r>
          </a:p>
        </p:txBody>
      </p:sp>
    </p:spTree>
    <p:extLst>
      <p:ext uri="{BB962C8B-B14F-4D97-AF65-F5344CB8AC3E}">
        <p14:creationId xmlns:p14="http://schemas.microsoft.com/office/powerpoint/2010/main" val="1102727701"/>
      </p:ext>
    </p:extLst>
  </p:cSld>
  <p:clrMapOvr>
    <a:masterClrMapping/>
  </p:clrMapOvr>
  <p:transition advTm="9217"/>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368425" y="2317750"/>
            <a:ext cx="3510915" cy="3473450"/>
            <a:chOff x="2148" y="3265"/>
            <a:chExt cx="5529" cy="5470"/>
          </a:xfrm>
        </p:grpSpPr>
        <p:pic>
          <p:nvPicPr>
            <p:cNvPr id="2" name="图片 1" descr="校徽"/>
            <p:cNvPicPr>
              <a:picLocks noChangeAspect="1"/>
            </p:cNvPicPr>
            <p:nvPr/>
          </p:nvPicPr>
          <p:blipFill>
            <a:blip r:embed="rId18"/>
            <a:stretch>
              <a:fillRect/>
            </a:stretch>
          </p:blipFill>
          <p:spPr>
            <a:xfrm>
              <a:off x="2291" y="3265"/>
              <a:ext cx="5386" cy="5386"/>
            </a:xfrm>
            <a:prstGeom prst="rect">
              <a:avLst/>
            </a:prstGeom>
            <a:noFill/>
          </p:spPr>
        </p:pic>
        <p:sp>
          <p:nvSpPr>
            <p:cNvPr id="4" name="矩形 3"/>
            <p:cNvSpPr/>
            <p:nvPr/>
          </p:nvSpPr>
          <p:spPr>
            <a:xfrm>
              <a:off x="2148" y="3265"/>
              <a:ext cx="5469" cy="5470"/>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8" name="直接连接符 37"/>
          <p:cNvCxnSpPr/>
          <p:nvPr>
            <p:custDataLst>
              <p:tags r:id="rId2"/>
            </p:custDataLst>
          </p:nvPr>
        </p:nvCxnSpPr>
        <p:spPr>
          <a:xfrm>
            <a:off x="6297295" y="1545590"/>
            <a:ext cx="4966335" cy="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2153920" y="946785"/>
            <a:ext cx="2086610" cy="1136650"/>
            <a:chOff x="1397" y="2194"/>
            <a:chExt cx="3286" cy="1790"/>
          </a:xfrm>
        </p:grpSpPr>
        <p:sp>
          <p:nvSpPr>
            <p:cNvPr id="19" name="文本框 18"/>
            <p:cNvSpPr txBox="1"/>
            <p:nvPr>
              <p:custDataLst>
                <p:tags r:id="rId13"/>
              </p:custDataLst>
            </p:nvPr>
          </p:nvSpPr>
          <p:spPr>
            <a:xfrm>
              <a:off x="1397" y="2194"/>
              <a:ext cx="2916" cy="1210"/>
            </a:xfrm>
            <a:prstGeom prst="rect">
              <a:avLst/>
            </a:prstGeom>
            <a:noFill/>
          </p:spPr>
          <p:txBody>
            <a:bodyPr wrap="square" rtlCol="0">
              <a:normAutofit fontScale="97500"/>
            </a:bodyPr>
            <a:lstStyle/>
            <a:p>
              <a:pPr algn="r"/>
              <a:r>
                <a:rPr lang="zh-CN" altLang="en-US" sz="4400" b="1" spc="300" dirty="0">
                  <a:solidFill>
                    <a:srgbClr val="C00000"/>
                  </a:solidFill>
                  <a:latin typeface="Arial" panose="020B0604020202020204" pitchFamily="34" charset="0"/>
                  <a:ea typeface="微软雅黑" panose="020B0503020204020204" charset="-122"/>
                  <a:sym typeface="Arial" panose="020B0604020202020204" pitchFamily="34" charset="0"/>
                </a:rPr>
                <a:t>目录</a:t>
              </a:r>
            </a:p>
          </p:txBody>
        </p:sp>
        <p:sp>
          <p:nvSpPr>
            <p:cNvPr id="22" name="文本框 21"/>
            <p:cNvSpPr txBox="1"/>
            <p:nvPr>
              <p:custDataLst>
                <p:tags r:id="rId14"/>
              </p:custDataLst>
            </p:nvPr>
          </p:nvSpPr>
          <p:spPr>
            <a:xfrm>
              <a:off x="1397" y="3404"/>
              <a:ext cx="2916" cy="580"/>
            </a:xfrm>
            <a:prstGeom prst="rect">
              <a:avLst/>
            </a:prstGeom>
            <a:noFill/>
          </p:spPr>
          <p:txBody>
            <a:bodyPr wrap="square" rtlCol="0">
              <a:normAutofit/>
            </a:bodyPr>
            <a:lstStyle/>
            <a:p>
              <a:pPr algn="r"/>
              <a:r>
                <a:rPr lang="en-US" altLang="zh-CN" spc="300" dirty="0">
                  <a:solidFill>
                    <a:srgbClr val="C00000"/>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CONTENTS</a:t>
              </a:r>
            </a:p>
          </p:txBody>
        </p:sp>
        <p:sp>
          <p:nvSpPr>
            <p:cNvPr id="25" name="矩形 24"/>
            <p:cNvSpPr/>
            <p:nvPr>
              <p:custDataLst>
                <p:tags r:id="rId15"/>
              </p:custDataLst>
            </p:nvPr>
          </p:nvSpPr>
          <p:spPr>
            <a:xfrm>
              <a:off x="4563" y="2386"/>
              <a:ext cx="120" cy="1453"/>
            </a:xfrm>
            <a:prstGeom prst="rect">
              <a:avLst/>
            </a:prstGeom>
            <a:solidFill>
              <a:srgbClr val="C0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grpSp>
      <p:grpSp>
        <p:nvGrpSpPr>
          <p:cNvPr id="6" name="组合 5"/>
          <p:cNvGrpSpPr/>
          <p:nvPr/>
        </p:nvGrpSpPr>
        <p:grpSpPr>
          <a:xfrm>
            <a:off x="6087110" y="1873250"/>
            <a:ext cx="3202940" cy="4143375"/>
            <a:chOff x="9085" y="2950"/>
            <a:chExt cx="5044" cy="6525"/>
          </a:xfrm>
        </p:grpSpPr>
        <p:sp>
          <p:nvSpPr>
            <p:cNvPr id="17" name="文本框 16"/>
            <p:cNvSpPr txBox="1"/>
            <p:nvPr>
              <p:custDataLst>
                <p:tags r:id="rId3"/>
              </p:custDataLst>
            </p:nvPr>
          </p:nvSpPr>
          <p:spPr>
            <a:xfrm>
              <a:off x="9085" y="3019"/>
              <a:ext cx="1288" cy="1016"/>
            </a:xfrm>
            <a:prstGeom prst="rect">
              <a:avLst/>
            </a:prstGeom>
            <a:noFill/>
          </p:spPr>
          <p:txBody>
            <a:bodyPr wrap="square" rtlCol="0">
              <a:normAutofit/>
            </a:bodyPr>
            <a:lstStyle/>
            <a:p>
              <a:r>
                <a:rPr lang="en-US" altLang="zh-CN" sz="3600" b="1" dirty="0">
                  <a:solidFill>
                    <a:srgbClr val="B00000"/>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01.</a:t>
              </a:r>
            </a:p>
          </p:txBody>
        </p:sp>
        <p:sp>
          <p:nvSpPr>
            <p:cNvPr id="18" name="文本框 17"/>
            <p:cNvSpPr txBox="1"/>
            <p:nvPr>
              <p:custDataLst>
                <p:tags r:id="rId4"/>
              </p:custDataLst>
            </p:nvPr>
          </p:nvSpPr>
          <p:spPr>
            <a:xfrm>
              <a:off x="10561" y="2950"/>
              <a:ext cx="3567" cy="1016"/>
            </a:xfrm>
            <a:prstGeom prst="rect">
              <a:avLst/>
            </a:prstGeom>
            <a:noFill/>
          </p:spPr>
          <p:txBody>
            <a:bodyPr wrap="square" lIns="90170" tIns="46990" rIns="90170" bIns="46990" rtlCol="0" anchor="ctr" anchorCtr="0">
              <a:normAutofit/>
            </a:bodyPr>
            <a:lstStyle/>
            <a:p>
              <a:pPr fontAlgn="auto">
                <a:lnSpc>
                  <a:spcPct val="110000"/>
                </a:lnSpc>
              </a:pPr>
              <a:r>
                <a:rPr lang="zh-CN" altLang="en-US" sz="2600" dirty="0">
                  <a:solidFill>
                    <a:schemeClr val="tx1">
                      <a:lumMod val="75000"/>
                      <a:lumOff val="2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背景介绍</a:t>
              </a:r>
            </a:p>
          </p:txBody>
        </p:sp>
        <p:sp>
          <p:nvSpPr>
            <p:cNvPr id="15" name="文本框 14"/>
            <p:cNvSpPr txBox="1"/>
            <p:nvPr>
              <p:custDataLst>
                <p:tags r:id="rId5"/>
              </p:custDataLst>
            </p:nvPr>
          </p:nvSpPr>
          <p:spPr>
            <a:xfrm>
              <a:off x="9085" y="4379"/>
              <a:ext cx="1288" cy="1016"/>
            </a:xfrm>
            <a:prstGeom prst="rect">
              <a:avLst/>
            </a:prstGeom>
            <a:noFill/>
          </p:spPr>
          <p:txBody>
            <a:bodyPr wrap="square" rtlCol="0">
              <a:normAutofit/>
            </a:bodyPr>
            <a:lstStyle/>
            <a:p>
              <a:r>
                <a:rPr lang="en-US" altLang="zh-CN" sz="3600" b="1">
                  <a:solidFill>
                    <a:srgbClr val="B00000"/>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02.</a:t>
              </a:r>
            </a:p>
          </p:txBody>
        </p:sp>
        <p:sp>
          <p:nvSpPr>
            <p:cNvPr id="20" name="文本框 19"/>
            <p:cNvSpPr txBox="1"/>
            <p:nvPr>
              <p:custDataLst>
                <p:tags r:id="rId6"/>
              </p:custDataLst>
            </p:nvPr>
          </p:nvSpPr>
          <p:spPr>
            <a:xfrm>
              <a:off x="9085" y="5739"/>
              <a:ext cx="1288" cy="1016"/>
            </a:xfrm>
            <a:prstGeom prst="rect">
              <a:avLst/>
            </a:prstGeom>
            <a:noFill/>
          </p:spPr>
          <p:txBody>
            <a:bodyPr wrap="square" rtlCol="0">
              <a:normAutofit/>
            </a:bodyPr>
            <a:lstStyle/>
            <a:p>
              <a:r>
                <a:rPr lang="en-US" altLang="zh-CN" sz="3600" b="1" dirty="0">
                  <a:solidFill>
                    <a:srgbClr val="B00000"/>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03.</a:t>
              </a:r>
            </a:p>
          </p:txBody>
        </p:sp>
        <p:sp>
          <p:nvSpPr>
            <p:cNvPr id="23" name="文本框 22"/>
            <p:cNvSpPr txBox="1"/>
            <p:nvPr>
              <p:custDataLst>
                <p:tags r:id="rId7"/>
              </p:custDataLst>
            </p:nvPr>
          </p:nvSpPr>
          <p:spPr>
            <a:xfrm>
              <a:off x="9085" y="7099"/>
              <a:ext cx="1288" cy="1016"/>
            </a:xfrm>
            <a:prstGeom prst="rect">
              <a:avLst/>
            </a:prstGeom>
            <a:noFill/>
          </p:spPr>
          <p:txBody>
            <a:bodyPr wrap="square" rtlCol="0">
              <a:normAutofit/>
            </a:bodyPr>
            <a:lstStyle/>
            <a:p>
              <a:r>
                <a:rPr lang="en-US" altLang="zh-CN" sz="3600" b="1" dirty="0">
                  <a:solidFill>
                    <a:srgbClr val="B00000"/>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04.</a:t>
              </a:r>
            </a:p>
          </p:txBody>
        </p:sp>
        <p:sp>
          <p:nvSpPr>
            <p:cNvPr id="28" name="文本框 27"/>
            <p:cNvSpPr txBox="1"/>
            <p:nvPr>
              <p:custDataLst>
                <p:tags r:id="rId8"/>
              </p:custDataLst>
            </p:nvPr>
          </p:nvSpPr>
          <p:spPr>
            <a:xfrm>
              <a:off x="9085" y="8459"/>
              <a:ext cx="1288" cy="1016"/>
            </a:xfrm>
            <a:prstGeom prst="rect">
              <a:avLst/>
            </a:prstGeom>
            <a:noFill/>
          </p:spPr>
          <p:txBody>
            <a:bodyPr wrap="square" rtlCol="0">
              <a:normAutofit/>
            </a:bodyPr>
            <a:lstStyle/>
            <a:p>
              <a:r>
                <a:rPr lang="en-US" altLang="zh-CN" sz="3600" b="1" dirty="0">
                  <a:solidFill>
                    <a:srgbClr val="B00000"/>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05.</a:t>
              </a:r>
            </a:p>
          </p:txBody>
        </p:sp>
        <p:sp>
          <p:nvSpPr>
            <p:cNvPr id="26" name="文本框 25"/>
            <p:cNvSpPr txBox="1"/>
            <p:nvPr>
              <p:custDataLst>
                <p:tags r:id="rId9"/>
              </p:custDataLst>
            </p:nvPr>
          </p:nvSpPr>
          <p:spPr>
            <a:xfrm>
              <a:off x="10561" y="4310"/>
              <a:ext cx="3567" cy="1016"/>
            </a:xfrm>
            <a:prstGeom prst="rect">
              <a:avLst/>
            </a:prstGeom>
            <a:noFill/>
          </p:spPr>
          <p:txBody>
            <a:bodyPr wrap="square" lIns="90170" tIns="46990" rIns="90170" bIns="46990" rtlCol="0" anchor="ctr" anchorCtr="0">
              <a:normAutofit/>
            </a:bodyPr>
            <a:lstStyle/>
            <a:p>
              <a:pPr fontAlgn="auto">
                <a:lnSpc>
                  <a:spcPct val="110000"/>
                </a:lnSpc>
              </a:pPr>
              <a:r>
                <a:rPr lang="zh-CN" altLang="en-US" sz="2600" dirty="0">
                  <a:solidFill>
                    <a:schemeClr val="tx1">
                      <a:lumMod val="75000"/>
                      <a:lumOff val="2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问题及意义</a:t>
              </a:r>
            </a:p>
          </p:txBody>
        </p:sp>
        <p:sp>
          <p:nvSpPr>
            <p:cNvPr id="27" name="文本框 26"/>
            <p:cNvSpPr txBox="1"/>
            <p:nvPr>
              <p:custDataLst>
                <p:tags r:id="rId10"/>
              </p:custDataLst>
            </p:nvPr>
          </p:nvSpPr>
          <p:spPr>
            <a:xfrm>
              <a:off x="10561" y="5670"/>
              <a:ext cx="3568" cy="1016"/>
            </a:xfrm>
            <a:prstGeom prst="rect">
              <a:avLst/>
            </a:prstGeom>
            <a:noFill/>
          </p:spPr>
          <p:txBody>
            <a:bodyPr wrap="square" lIns="90170" tIns="46990" rIns="90170" bIns="46990" rtlCol="0" anchor="ctr" anchorCtr="0">
              <a:normAutofit/>
            </a:bodyPr>
            <a:lstStyle/>
            <a:p>
              <a:pPr fontAlgn="auto">
                <a:lnSpc>
                  <a:spcPct val="110000"/>
                </a:lnSpc>
              </a:pPr>
              <a:r>
                <a:rPr lang="zh-CN" altLang="en-US" sz="2600" dirty="0">
                  <a:solidFill>
                    <a:schemeClr val="tx1">
                      <a:lumMod val="75000"/>
                      <a:lumOff val="2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方法</a:t>
              </a:r>
            </a:p>
          </p:txBody>
        </p:sp>
        <p:sp>
          <p:nvSpPr>
            <p:cNvPr id="29" name="文本框 28"/>
            <p:cNvSpPr txBox="1"/>
            <p:nvPr>
              <p:custDataLst>
                <p:tags r:id="rId11"/>
              </p:custDataLst>
            </p:nvPr>
          </p:nvSpPr>
          <p:spPr>
            <a:xfrm>
              <a:off x="10561" y="7030"/>
              <a:ext cx="3568" cy="1016"/>
            </a:xfrm>
            <a:prstGeom prst="rect">
              <a:avLst/>
            </a:prstGeom>
            <a:noFill/>
          </p:spPr>
          <p:txBody>
            <a:bodyPr wrap="square" lIns="90170" tIns="46990" rIns="90170" bIns="46990" rtlCol="0" anchor="ctr" anchorCtr="0">
              <a:normAutofit/>
            </a:bodyPr>
            <a:lstStyle/>
            <a:p>
              <a:pPr fontAlgn="auto">
                <a:lnSpc>
                  <a:spcPct val="110000"/>
                </a:lnSpc>
              </a:pPr>
              <a:r>
                <a:rPr lang="zh-CN" altLang="en-US" sz="2600" dirty="0">
                  <a:solidFill>
                    <a:schemeClr val="tx1">
                      <a:lumMod val="75000"/>
                      <a:lumOff val="2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实现过程</a:t>
              </a:r>
            </a:p>
          </p:txBody>
        </p:sp>
        <p:sp>
          <p:nvSpPr>
            <p:cNvPr id="30" name="文本框 29"/>
            <p:cNvSpPr txBox="1"/>
            <p:nvPr>
              <p:custDataLst>
                <p:tags r:id="rId12"/>
              </p:custDataLst>
            </p:nvPr>
          </p:nvSpPr>
          <p:spPr>
            <a:xfrm>
              <a:off x="10561" y="8384"/>
              <a:ext cx="3567" cy="1016"/>
            </a:xfrm>
            <a:prstGeom prst="rect">
              <a:avLst/>
            </a:prstGeom>
            <a:noFill/>
          </p:spPr>
          <p:txBody>
            <a:bodyPr wrap="square" lIns="90170" tIns="46990" rIns="90170" bIns="46990" rtlCol="0" anchor="ctr" anchorCtr="0">
              <a:normAutofit/>
            </a:bodyPr>
            <a:lstStyle/>
            <a:p>
              <a:pPr fontAlgn="auto">
                <a:lnSpc>
                  <a:spcPct val="110000"/>
                </a:lnSpc>
              </a:pPr>
              <a:r>
                <a:rPr lang="zh-CN" altLang="en-US" sz="2600" dirty="0">
                  <a:solidFill>
                    <a:schemeClr val="tx1">
                      <a:lumMod val="75000"/>
                      <a:lumOff val="2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结果</a:t>
              </a:r>
            </a:p>
          </p:txBody>
        </p:sp>
      </p:grpSp>
    </p:spTree>
    <p:custDataLst>
      <p:tags r:id="rId1"/>
    </p:custDataLst>
  </p:cSld>
  <p:clrMapOvr>
    <a:masterClrMapping/>
  </p:clrMapOvr>
  <p:transition advTm="8955"/>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5"/>
          <p:cNvSpPr>
            <a:spLocks noGrp="1"/>
          </p:cNvSpPr>
          <p:nvPr/>
        </p:nvSpPr>
        <p:spPr>
          <a:xfrm>
            <a:off x="1265555" y="486410"/>
            <a:ext cx="7280910" cy="69723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r>
              <a:rPr lang="zh-CN" altLang="en-US" sz="3300" dirty="0"/>
              <a:t>数据说明</a:t>
            </a:r>
          </a:p>
        </p:txBody>
      </p:sp>
      <p:sp>
        <p:nvSpPr>
          <p:cNvPr id="6" name="灯片编号占位符 5"/>
          <p:cNvSpPr>
            <a:spLocks noGrp="1"/>
          </p:cNvSpPr>
          <p:nvPr>
            <p:ph type="sldNum" sz="quarter" idx="12"/>
          </p:nvPr>
        </p:nvSpPr>
        <p:spPr>
          <a:xfrm>
            <a:off x="305100" y="6314400"/>
            <a:ext cx="2700000" cy="316800"/>
          </a:xfrm>
        </p:spPr>
        <p:txBody>
          <a:bodyPr/>
          <a:lstStyle/>
          <a:p>
            <a:fld id="{565CE74E-AB26-4998-AD42-012C4C1AD076}" type="slidenum">
              <a:rPr lang="zh-CN" altLang="en-US" smtClean="0"/>
              <a:t>20</a:t>
            </a:fld>
            <a:endParaRPr lang="zh-CN" altLang="en-US"/>
          </a:p>
        </p:txBody>
      </p:sp>
      <p:sp>
        <p:nvSpPr>
          <p:cNvPr id="10" name="文本框 9">
            <a:extLst>
              <a:ext uri="{FF2B5EF4-FFF2-40B4-BE49-F238E27FC236}">
                <a16:creationId xmlns:a16="http://schemas.microsoft.com/office/drawing/2014/main" id="{9B7D4F46-39A8-42AB-981F-639843858A80}"/>
              </a:ext>
            </a:extLst>
          </p:cNvPr>
          <p:cNvSpPr txBox="1"/>
          <p:nvPr/>
        </p:nvSpPr>
        <p:spPr>
          <a:xfrm>
            <a:off x="1036955" y="1362967"/>
            <a:ext cx="8849995" cy="2308324"/>
          </a:xfrm>
          <a:prstGeom prst="rect">
            <a:avLst/>
          </a:prstGeom>
          <a:noFill/>
        </p:spPr>
        <p:txBody>
          <a:bodyPr wrap="square">
            <a:spAutoFit/>
          </a:bodyPr>
          <a:lstStyle/>
          <a:p>
            <a:pPr algn="just"/>
            <a:r>
              <a:rPr lang="zh-CN" altLang="en-US" dirty="0"/>
              <a:t>  由于最开始对完整</a:t>
            </a:r>
            <a:r>
              <a:rPr lang="en-US" altLang="zh-CN" dirty="0"/>
              <a:t>8</a:t>
            </a:r>
            <a:r>
              <a:rPr lang="zh-CN" altLang="en-US" dirty="0"/>
              <a:t>个视图数（</a:t>
            </a:r>
            <a:r>
              <a:rPr lang="en-US" altLang="zh-CN" dirty="0"/>
              <a:t>Data rate</a:t>
            </a:r>
            <a:r>
              <a:rPr lang="zh-CN" altLang="en-US" dirty="0"/>
              <a:t>、</a:t>
            </a:r>
            <a:r>
              <a:rPr lang="en-US" altLang="zh-CN" dirty="0"/>
              <a:t>Latency</a:t>
            </a:r>
            <a:r>
              <a:rPr lang="zh-CN" altLang="en-US" dirty="0"/>
              <a:t>、</a:t>
            </a:r>
            <a:r>
              <a:rPr lang="en-US" altLang="zh-CN" dirty="0"/>
              <a:t>Reliability</a:t>
            </a:r>
            <a:r>
              <a:rPr lang="zh-CN" altLang="en-US" dirty="0"/>
              <a:t>、</a:t>
            </a:r>
            <a:r>
              <a:rPr lang="en-US" altLang="zh-CN" dirty="0"/>
              <a:t>Mobility</a:t>
            </a:r>
            <a:r>
              <a:rPr lang="zh-CN" altLang="en-US" dirty="0"/>
              <a:t>、</a:t>
            </a:r>
            <a:r>
              <a:rPr lang="en-US" altLang="zh-CN" dirty="0"/>
              <a:t>Connection Density</a:t>
            </a:r>
            <a:r>
              <a:rPr lang="zh-CN" altLang="en-US" dirty="0"/>
              <a:t>、</a:t>
            </a:r>
            <a:r>
              <a:rPr lang="en-US" altLang="zh-CN" dirty="0"/>
              <a:t>Coverage</a:t>
            </a:r>
            <a:r>
              <a:rPr lang="zh-CN" altLang="en-US" dirty="0"/>
              <a:t>、</a:t>
            </a:r>
            <a:r>
              <a:rPr lang="en-US" altLang="zh-CN" dirty="0"/>
              <a:t>Location</a:t>
            </a:r>
            <a:r>
              <a:rPr lang="zh-CN" altLang="en-US" dirty="0"/>
              <a:t>、</a:t>
            </a:r>
            <a:r>
              <a:rPr lang="en-US" altLang="zh-CN" dirty="0"/>
              <a:t>Availability</a:t>
            </a:r>
            <a:r>
              <a:rPr lang="zh-CN" altLang="en-US" dirty="0"/>
              <a:t>）据做聚类，某些视图缺失率太高，导致结果并不理想，于是去掉了缺失率较高的数据。其中比较重要的定位的数据在缺失率最高的，</a:t>
            </a:r>
            <a:r>
              <a:rPr lang="en-US" altLang="zh-CN" dirty="0"/>
              <a:t>489个样本，只有76个数据。于是对定位的数据做了扩展，对于具体业务，根据常识判断其的定位能力，将定位能力分为1-5个阶段，1是最弱阶段，5是最强。</a:t>
            </a:r>
          </a:p>
          <a:p>
            <a:pPr algn="just"/>
            <a:r>
              <a:rPr lang="zh-CN" altLang="en-US" dirty="0"/>
              <a:t>  扩展后的定位数据有</a:t>
            </a:r>
            <a:r>
              <a:rPr lang="en-US" altLang="zh-CN" dirty="0"/>
              <a:t>330</a:t>
            </a:r>
            <a:r>
              <a:rPr lang="zh-CN" altLang="en-US" dirty="0"/>
              <a:t>个，其次利用可用性数据对可靠性数据进行了一个数据增广，将可靠性数据由</a:t>
            </a:r>
            <a:r>
              <a:rPr lang="en-US" altLang="zh-CN" dirty="0"/>
              <a:t>169提升到300个数据。</a:t>
            </a:r>
          </a:p>
        </p:txBody>
      </p:sp>
      <p:pic>
        <p:nvPicPr>
          <p:cNvPr id="5" name="图片 4">
            <a:extLst>
              <a:ext uri="{FF2B5EF4-FFF2-40B4-BE49-F238E27FC236}">
                <a16:creationId xmlns:a16="http://schemas.microsoft.com/office/drawing/2014/main" id="{C3242847-F70A-4C3C-9C22-FEF922DC9BD7}"/>
              </a:ext>
            </a:extLst>
          </p:cNvPr>
          <p:cNvPicPr>
            <a:picLocks noChangeAspect="1"/>
          </p:cNvPicPr>
          <p:nvPr/>
        </p:nvPicPr>
        <p:blipFill>
          <a:blip r:embed="rId3"/>
          <a:stretch>
            <a:fillRect/>
          </a:stretch>
        </p:blipFill>
        <p:spPr>
          <a:xfrm>
            <a:off x="2080162" y="4499755"/>
            <a:ext cx="5944430" cy="724001"/>
          </a:xfrm>
          <a:prstGeom prst="rect">
            <a:avLst/>
          </a:prstGeom>
        </p:spPr>
      </p:pic>
      <p:sp>
        <p:nvSpPr>
          <p:cNvPr id="13" name="文本框 12">
            <a:extLst>
              <a:ext uri="{FF2B5EF4-FFF2-40B4-BE49-F238E27FC236}">
                <a16:creationId xmlns:a16="http://schemas.microsoft.com/office/drawing/2014/main" id="{15ED0150-AF02-4EF8-8143-FF99831C6628}"/>
              </a:ext>
            </a:extLst>
          </p:cNvPr>
          <p:cNvSpPr txBox="1"/>
          <p:nvPr/>
        </p:nvSpPr>
        <p:spPr>
          <a:xfrm>
            <a:off x="1036955" y="5223756"/>
            <a:ext cx="8849995" cy="1200329"/>
          </a:xfrm>
          <a:prstGeom prst="rect">
            <a:avLst/>
          </a:prstGeom>
          <a:noFill/>
        </p:spPr>
        <p:txBody>
          <a:bodyPr wrap="square">
            <a:spAutoFit/>
          </a:bodyPr>
          <a:lstStyle/>
          <a:p>
            <a:pPr algn="just"/>
            <a:r>
              <a:rPr lang="zh-CN" altLang="en-US" dirty="0"/>
              <a:t>然后对</a:t>
            </a:r>
            <a:r>
              <a:rPr lang="en-US" altLang="zh-CN" dirty="0"/>
              <a:t>8</a:t>
            </a:r>
            <a:r>
              <a:rPr lang="zh-CN" altLang="en-US" dirty="0"/>
              <a:t>个</a:t>
            </a:r>
            <a:r>
              <a:rPr lang="en-US" altLang="zh-CN" dirty="0"/>
              <a:t>view、去掉只有111个数据的连接密度kpi的7view、以及在7view基础上去掉可用性的6view、在6view基础上去掉定位的5view分别进行聚类。</a:t>
            </a:r>
          </a:p>
          <a:p>
            <a:pPr algn="just"/>
            <a:r>
              <a:rPr lang="zh-CN" altLang="en-US" dirty="0"/>
              <a:t>由现有聚类结果与之前未加入扩展定位数据结果对比发现，加入扩展定位数据的结果不是特别理想。</a:t>
            </a:r>
            <a:endParaRPr lang="en-US" altLang="zh-CN" dirty="0"/>
          </a:p>
        </p:txBody>
      </p:sp>
      <p:pic>
        <p:nvPicPr>
          <p:cNvPr id="14" name="图片 13" descr="表格&#10;&#10;描述已自动生成">
            <a:extLst>
              <a:ext uri="{FF2B5EF4-FFF2-40B4-BE49-F238E27FC236}">
                <a16:creationId xmlns:a16="http://schemas.microsoft.com/office/drawing/2014/main" id="{2AFDE37A-8434-459E-9A87-00251D04EC6E}"/>
              </a:ext>
            </a:extLst>
          </p:cNvPr>
          <p:cNvPicPr/>
          <p:nvPr/>
        </p:nvPicPr>
        <p:blipFill>
          <a:blip r:embed="rId4"/>
          <a:stretch>
            <a:fillRect/>
          </a:stretch>
        </p:blipFill>
        <p:spPr>
          <a:xfrm>
            <a:off x="2080162" y="3667814"/>
            <a:ext cx="5944430" cy="774399"/>
          </a:xfrm>
          <a:prstGeom prst="rect">
            <a:avLst/>
          </a:prstGeom>
        </p:spPr>
      </p:pic>
      <p:sp>
        <p:nvSpPr>
          <p:cNvPr id="15" name="文本框 14">
            <a:extLst>
              <a:ext uri="{FF2B5EF4-FFF2-40B4-BE49-F238E27FC236}">
                <a16:creationId xmlns:a16="http://schemas.microsoft.com/office/drawing/2014/main" id="{0B9D715E-0CA7-44F9-A553-6F7B064A0FBF}"/>
              </a:ext>
            </a:extLst>
          </p:cNvPr>
          <p:cNvSpPr txBox="1"/>
          <p:nvPr/>
        </p:nvSpPr>
        <p:spPr>
          <a:xfrm>
            <a:off x="10510981" y="1968731"/>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研究方法</a:t>
            </a:r>
          </a:p>
        </p:txBody>
      </p:sp>
      <p:sp>
        <p:nvSpPr>
          <p:cNvPr id="18" name="文本框 17">
            <a:extLst>
              <a:ext uri="{FF2B5EF4-FFF2-40B4-BE49-F238E27FC236}">
                <a16:creationId xmlns:a16="http://schemas.microsoft.com/office/drawing/2014/main" id="{4170D260-F0FD-4846-9703-7CCAB09CD19C}"/>
              </a:ext>
            </a:extLst>
          </p:cNvPr>
          <p:cNvSpPr txBox="1"/>
          <p:nvPr/>
        </p:nvSpPr>
        <p:spPr>
          <a:xfrm>
            <a:off x="10510981" y="4467304"/>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参考文献</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5"/>
          <p:cNvSpPr>
            <a:spLocks noGrp="1"/>
          </p:cNvSpPr>
          <p:nvPr/>
        </p:nvSpPr>
        <p:spPr>
          <a:xfrm>
            <a:off x="1265555" y="486410"/>
            <a:ext cx="7280910" cy="69723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r>
              <a:rPr lang="zh-CN" altLang="en-US" sz="3300" dirty="0"/>
              <a:t>聚类结果</a:t>
            </a:r>
          </a:p>
        </p:txBody>
      </p:sp>
      <p:sp>
        <p:nvSpPr>
          <p:cNvPr id="7" name="灯片编号占位符 6"/>
          <p:cNvSpPr>
            <a:spLocks noGrp="1"/>
          </p:cNvSpPr>
          <p:nvPr>
            <p:ph type="sldNum" sz="quarter" idx="12"/>
          </p:nvPr>
        </p:nvSpPr>
        <p:spPr>
          <a:xfrm>
            <a:off x="324150" y="6314400"/>
            <a:ext cx="2700000" cy="316800"/>
          </a:xfrm>
        </p:spPr>
        <p:txBody>
          <a:bodyPr/>
          <a:lstStyle/>
          <a:p>
            <a:fld id="{565CE74E-AB26-4998-AD42-012C4C1AD076}" type="slidenum">
              <a:rPr lang="zh-CN" altLang="en-US" smtClean="0"/>
              <a:t>21</a:t>
            </a:fld>
            <a:endParaRPr lang="zh-CN" alt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57EFB51-13A7-468B-9B9E-AE069ADCBE5D}"/>
                  </a:ext>
                </a:extLst>
              </p:cNvPr>
              <p:cNvSpPr txBox="1"/>
              <p:nvPr/>
            </p:nvSpPr>
            <p:spPr>
              <a:xfrm>
                <a:off x="1065530" y="1280406"/>
                <a:ext cx="8849995" cy="2041008"/>
              </a:xfrm>
              <a:prstGeom prst="rect">
                <a:avLst/>
              </a:prstGeom>
              <a:noFill/>
            </p:spPr>
            <p:txBody>
              <a:bodyPr wrap="square">
                <a:spAutoFit/>
              </a:bodyPr>
              <a:lstStyle/>
              <a:p>
                <a:pPr algn="just"/>
                <a:r>
                  <a:rPr lang="zh-CN" altLang="en-US" dirty="0"/>
                  <a:t>  根据模糊方法确定一个聚类大概的聚类簇数的方法可以得到该数据的聚类的簇数的大概范围：</a:t>
                </a:r>
                <a:endParaRPr lang="en-US" altLang="zh-CN" dirty="0"/>
              </a:p>
              <a:p>
                <a:pPr algn="just"/>
                <a14:m>
                  <m:oMathPara xmlns:m="http://schemas.openxmlformats.org/officeDocument/2006/math">
                    <m:oMathParaPr>
                      <m:jc m:val="centerGroup"/>
                    </m:oMathParaPr>
                    <m:oMath xmlns:m="http://schemas.openxmlformats.org/officeDocument/2006/math">
                      <m:r>
                        <a:rPr lang="en-US" altLang="zh-CN" sz="1800" i="1" kern="100" smtClean="0">
                          <a:effectLst/>
                          <a:latin typeface="Cambria Math" panose="02040503050406030204" pitchFamily="18" charset="0"/>
                          <a:ea typeface="宋体" panose="02010600030101010101" pitchFamily="2" charset="-122"/>
                          <a:cs typeface="Times New Roman" panose="02020603050405020304" pitchFamily="18" charset="0"/>
                        </a:rPr>
                        <m:t>𝐾</m:t>
                      </m:r>
                      <m:r>
                        <a:rPr lang="en-US" altLang="zh-CN" sz="1800" i="1" kern="100" smtClean="0">
                          <a:effectLst/>
                          <a:latin typeface="Cambria Math" panose="02040503050406030204" pitchFamily="18" charset="0"/>
                          <a:ea typeface="宋体" panose="02010600030101010101" pitchFamily="2" charset="-122"/>
                          <a:cs typeface="Times New Roman" panose="02020603050405020304" pitchFamily="18" charset="0"/>
                        </a:rPr>
                        <m:t>=</m:t>
                      </m:r>
                      <m:rad>
                        <m:radPr>
                          <m:deg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𝑛</m:t>
                              </m:r>
                            </m:num>
                            <m:den>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den>
                          </m:f>
                        </m:e>
                      </m:rad>
                    </m:oMath>
                  </m:oMathPara>
                </a14:m>
                <a:endPar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algn="just"/>
                <a:r>
                  <a:rPr lang="zh-CN" altLang="en-US" dirty="0"/>
                  <a:t>  其中</a:t>
                </a:r>
                <a:r>
                  <a:rPr lang="en-US" altLang="zh-CN" dirty="0"/>
                  <a:t>n</a:t>
                </a:r>
                <a:r>
                  <a:rPr lang="zh-CN" altLang="en-US" dirty="0"/>
                  <a:t>是数据的样本数，由于我们的数据样本数</a:t>
                </a:r>
                <a:r>
                  <a:rPr lang="en-US" altLang="zh-CN" dirty="0"/>
                  <a:t>n=489</a:t>
                </a:r>
                <a:r>
                  <a:rPr lang="zh-CN" altLang="en-US" dirty="0"/>
                  <a:t>，所以得出</a:t>
                </a:r>
                <a:r>
                  <a:rPr lang="en-US" altLang="zh-CN" dirty="0"/>
                  <a:t>K=15</a:t>
                </a:r>
                <a:r>
                  <a:rPr lang="zh-CN" altLang="en-US" dirty="0"/>
                  <a:t>。</a:t>
                </a:r>
                <a:endParaRPr lang="en-US" altLang="zh-CN" dirty="0"/>
              </a:p>
              <a:p>
                <a:pPr algn="just"/>
                <a:r>
                  <a:rPr lang="en-US" altLang="zh-CN" dirty="0"/>
                  <a:t>  K=3-15</a:t>
                </a:r>
                <a:r>
                  <a:rPr lang="zh-CN" altLang="en-US" dirty="0"/>
                  <a:t>类的一个聚类结果，对这些</a:t>
                </a:r>
                <a:r>
                  <a:rPr lang="en-US" altLang="zh-CN" dirty="0" err="1"/>
                  <a:t>kpi</a:t>
                </a:r>
                <a:r>
                  <a:rPr lang="zh-CN" altLang="en-US" dirty="0"/>
                  <a:t>结果进行</a:t>
                </a:r>
                <a:r>
                  <a:rPr lang="en-US" altLang="zh-CN" dirty="0"/>
                  <a:t>t-</a:t>
                </a:r>
                <a:r>
                  <a:rPr lang="en-US" altLang="zh-CN" dirty="0" err="1"/>
                  <a:t>sne</a:t>
                </a:r>
                <a:r>
                  <a:rPr lang="zh-CN" altLang="en-US" dirty="0"/>
                  <a:t>可视化，以找到聚类效果最好的类数</a:t>
                </a:r>
                <a:r>
                  <a:rPr lang="en-US" altLang="zh-CN" dirty="0"/>
                  <a:t>K</a:t>
                </a:r>
                <a:r>
                  <a:rPr lang="zh-CN" altLang="en-US" dirty="0"/>
                  <a:t>。经过对比发现基本上在</a:t>
                </a:r>
                <a:r>
                  <a:rPr lang="en-US" altLang="zh-CN" dirty="0"/>
                  <a:t>K=8</a:t>
                </a:r>
                <a:r>
                  <a:rPr lang="zh-CN" altLang="en-US" dirty="0"/>
                  <a:t>时，聚类效果是最好的。</a:t>
                </a:r>
                <a:endParaRPr lang="en-US" altLang="zh-CN" dirty="0"/>
              </a:p>
            </p:txBody>
          </p:sp>
        </mc:Choice>
        <mc:Fallback xmlns="">
          <p:sp>
            <p:nvSpPr>
              <p:cNvPr id="8" name="文本框 7">
                <a:extLst>
                  <a:ext uri="{FF2B5EF4-FFF2-40B4-BE49-F238E27FC236}">
                    <a16:creationId xmlns:a16="http://schemas.microsoft.com/office/drawing/2014/main" id="{D57EFB51-13A7-468B-9B9E-AE069ADCBE5D}"/>
                  </a:ext>
                </a:extLst>
              </p:cNvPr>
              <p:cNvSpPr txBox="1">
                <a:spLocks noRot="1" noChangeAspect="1" noMove="1" noResize="1" noEditPoints="1" noAdjustHandles="1" noChangeArrowheads="1" noChangeShapeType="1" noTextEdit="1"/>
              </p:cNvSpPr>
              <p:nvPr/>
            </p:nvSpPr>
            <p:spPr>
              <a:xfrm>
                <a:off x="1065530" y="1280406"/>
                <a:ext cx="8849995" cy="2041008"/>
              </a:xfrm>
              <a:prstGeom prst="rect">
                <a:avLst/>
              </a:prstGeom>
              <a:blipFill>
                <a:blip r:embed="rId3"/>
                <a:stretch>
                  <a:fillRect l="-620" t="-1493" r="-551" b="-3881"/>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A9FA74E1-0307-42D8-B985-30876AF31B73}"/>
              </a:ext>
            </a:extLst>
          </p:cNvPr>
          <p:cNvPicPr>
            <a:picLocks noChangeAspect="1"/>
          </p:cNvPicPr>
          <p:nvPr/>
        </p:nvPicPr>
        <p:blipFill>
          <a:blip r:embed="rId4"/>
          <a:stretch>
            <a:fillRect/>
          </a:stretch>
        </p:blipFill>
        <p:spPr>
          <a:xfrm>
            <a:off x="2693855" y="1385837"/>
            <a:ext cx="5221420" cy="5086963"/>
          </a:xfrm>
          <a:prstGeom prst="rect">
            <a:avLst/>
          </a:prstGeom>
        </p:spPr>
      </p:pic>
      <p:sp>
        <p:nvSpPr>
          <p:cNvPr id="16" name="文本框 15">
            <a:extLst>
              <a:ext uri="{FF2B5EF4-FFF2-40B4-BE49-F238E27FC236}">
                <a16:creationId xmlns:a16="http://schemas.microsoft.com/office/drawing/2014/main" id="{F012A956-E0E0-47D5-B941-5ECEBA660AAF}"/>
              </a:ext>
            </a:extLst>
          </p:cNvPr>
          <p:cNvSpPr txBox="1"/>
          <p:nvPr/>
        </p:nvSpPr>
        <p:spPr>
          <a:xfrm>
            <a:off x="10510981" y="1968731"/>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研究方法</a:t>
            </a:r>
          </a:p>
        </p:txBody>
      </p:sp>
      <p:sp>
        <p:nvSpPr>
          <p:cNvPr id="17" name="文本框 16">
            <a:extLst>
              <a:ext uri="{FF2B5EF4-FFF2-40B4-BE49-F238E27FC236}">
                <a16:creationId xmlns:a16="http://schemas.microsoft.com/office/drawing/2014/main" id="{A36F65C1-C5CB-44D6-A8BF-5674317F8351}"/>
              </a:ext>
            </a:extLst>
          </p:cNvPr>
          <p:cNvSpPr txBox="1"/>
          <p:nvPr/>
        </p:nvSpPr>
        <p:spPr>
          <a:xfrm>
            <a:off x="10510981" y="4467304"/>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参考文献</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5"/>
          <p:cNvSpPr>
            <a:spLocks noGrp="1"/>
          </p:cNvSpPr>
          <p:nvPr/>
        </p:nvSpPr>
        <p:spPr>
          <a:xfrm>
            <a:off x="1265555" y="486410"/>
            <a:ext cx="7280910" cy="69723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r>
              <a:rPr lang="zh-CN" altLang="en-US" sz="3300" dirty="0"/>
              <a:t>聚类结果</a:t>
            </a:r>
          </a:p>
        </p:txBody>
      </p:sp>
      <p:sp>
        <p:nvSpPr>
          <p:cNvPr id="7" name="灯片编号占位符 6"/>
          <p:cNvSpPr>
            <a:spLocks noGrp="1"/>
          </p:cNvSpPr>
          <p:nvPr>
            <p:ph type="sldNum" sz="quarter" idx="12"/>
          </p:nvPr>
        </p:nvSpPr>
        <p:spPr>
          <a:xfrm>
            <a:off x="324150" y="6314400"/>
            <a:ext cx="2700000" cy="316800"/>
          </a:xfrm>
        </p:spPr>
        <p:txBody>
          <a:bodyPr/>
          <a:lstStyle/>
          <a:p>
            <a:fld id="{565CE74E-AB26-4998-AD42-012C4C1AD076}" type="slidenum">
              <a:rPr lang="zh-CN" altLang="en-US" smtClean="0"/>
              <a:t>22</a:t>
            </a:fld>
            <a:endParaRPr lang="zh-CN" altLang="en-US"/>
          </a:p>
        </p:txBody>
      </p:sp>
      <p:pic>
        <p:nvPicPr>
          <p:cNvPr id="5" name="图片 4">
            <a:extLst>
              <a:ext uri="{FF2B5EF4-FFF2-40B4-BE49-F238E27FC236}">
                <a16:creationId xmlns:a16="http://schemas.microsoft.com/office/drawing/2014/main" id="{50790766-E178-457F-97F8-0EB30299376B}"/>
              </a:ext>
            </a:extLst>
          </p:cNvPr>
          <p:cNvPicPr>
            <a:picLocks noChangeAspect="1"/>
          </p:cNvPicPr>
          <p:nvPr/>
        </p:nvPicPr>
        <p:blipFill>
          <a:blip r:embed="rId3"/>
          <a:stretch>
            <a:fillRect/>
          </a:stretch>
        </p:blipFill>
        <p:spPr>
          <a:xfrm>
            <a:off x="88822" y="1393986"/>
            <a:ext cx="4817188" cy="4920414"/>
          </a:xfrm>
          <a:prstGeom prst="rect">
            <a:avLst/>
          </a:prstGeom>
        </p:spPr>
      </p:pic>
      <p:pic>
        <p:nvPicPr>
          <p:cNvPr id="13" name="图片 12">
            <a:extLst>
              <a:ext uri="{FF2B5EF4-FFF2-40B4-BE49-F238E27FC236}">
                <a16:creationId xmlns:a16="http://schemas.microsoft.com/office/drawing/2014/main" id="{CA20E6CC-5695-4A9E-8A7A-603FB4EFD82C}"/>
              </a:ext>
            </a:extLst>
          </p:cNvPr>
          <p:cNvPicPr>
            <a:picLocks noChangeAspect="1"/>
          </p:cNvPicPr>
          <p:nvPr/>
        </p:nvPicPr>
        <p:blipFill>
          <a:blip r:embed="rId4"/>
          <a:stretch>
            <a:fillRect/>
          </a:stretch>
        </p:blipFill>
        <p:spPr>
          <a:xfrm>
            <a:off x="5193585" y="1479618"/>
            <a:ext cx="4817189" cy="4749150"/>
          </a:xfrm>
          <a:prstGeom prst="rect">
            <a:avLst/>
          </a:prstGeom>
        </p:spPr>
      </p:pic>
      <p:sp>
        <p:nvSpPr>
          <p:cNvPr id="11" name="文本框 10">
            <a:extLst>
              <a:ext uri="{FF2B5EF4-FFF2-40B4-BE49-F238E27FC236}">
                <a16:creationId xmlns:a16="http://schemas.microsoft.com/office/drawing/2014/main" id="{657A7E27-F1A0-4B28-9464-9127A32C6AC2}"/>
              </a:ext>
            </a:extLst>
          </p:cNvPr>
          <p:cNvSpPr txBox="1"/>
          <p:nvPr/>
        </p:nvSpPr>
        <p:spPr>
          <a:xfrm>
            <a:off x="10510981" y="1968731"/>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研究方法</a:t>
            </a:r>
          </a:p>
        </p:txBody>
      </p:sp>
      <p:sp>
        <p:nvSpPr>
          <p:cNvPr id="12" name="文本框 11">
            <a:extLst>
              <a:ext uri="{FF2B5EF4-FFF2-40B4-BE49-F238E27FC236}">
                <a16:creationId xmlns:a16="http://schemas.microsoft.com/office/drawing/2014/main" id="{B67412A6-F600-4538-B742-1962310CE649}"/>
              </a:ext>
            </a:extLst>
          </p:cNvPr>
          <p:cNvSpPr txBox="1"/>
          <p:nvPr/>
        </p:nvSpPr>
        <p:spPr>
          <a:xfrm>
            <a:off x="10510981" y="4467304"/>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参考文献</a:t>
            </a:r>
          </a:p>
        </p:txBody>
      </p:sp>
    </p:spTree>
    <p:extLst>
      <p:ext uri="{BB962C8B-B14F-4D97-AF65-F5344CB8AC3E}">
        <p14:creationId xmlns:p14="http://schemas.microsoft.com/office/powerpoint/2010/main" val="62560496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5"/>
          <p:cNvSpPr>
            <a:spLocks noGrp="1"/>
          </p:cNvSpPr>
          <p:nvPr/>
        </p:nvSpPr>
        <p:spPr>
          <a:xfrm>
            <a:off x="1265555" y="486410"/>
            <a:ext cx="7280910" cy="69723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r>
              <a:rPr lang="zh-CN" altLang="en-US" sz="3300" dirty="0"/>
              <a:t>聚类结果</a:t>
            </a:r>
          </a:p>
        </p:txBody>
      </p:sp>
      <p:sp>
        <p:nvSpPr>
          <p:cNvPr id="7" name="灯片编号占位符 6"/>
          <p:cNvSpPr>
            <a:spLocks noGrp="1"/>
          </p:cNvSpPr>
          <p:nvPr>
            <p:ph type="sldNum" sz="quarter" idx="12"/>
          </p:nvPr>
        </p:nvSpPr>
        <p:spPr>
          <a:xfrm>
            <a:off x="324150" y="6314400"/>
            <a:ext cx="2700000" cy="316800"/>
          </a:xfrm>
        </p:spPr>
        <p:txBody>
          <a:bodyPr/>
          <a:lstStyle/>
          <a:p>
            <a:fld id="{565CE74E-AB26-4998-AD42-012C4C1AD076}" type="slidenum">
              <a:rPr lang="zh-CN" altLang="en-US" smtClean="0"/>
              <a:t>23</a:t>
            </a:fld>
            <a:endParaRPr lang="zh-CN" altLang="en-US"/>
          </a:p>
        </p:txBody>
      </p:sp>
      <p:pic>
        <p:nvPicPr>
          <p:cNvPr id="3" name="图片 2">
            <a:extLst>
              <a:ext uri="{FF2B5EF4-FFF2-40B4-BE49-F238E27FC236}">
                <a16:creationId xmlns:a16="http://schemas.microsoft.com/office/drawing/2014/main" id="{432C3615-F808-48D7-8ADA-22CD983F95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9393" y="921477"/>
            <a:ext cx="5250758" cy="5655087"/>
          </a:xfrm>
          <a:prstGeom prst="rect">
            <a:avLst/>
          </a:prstGeom>
        </p:spPr>
      </p:pic>
      <p:sp>
        <p:nvSpPr>
          <p:cNvPr id="8" name="文本框 7">
            <a:extLst>
              <a:ext uri="{FF2B5EF4-FFF2-40B4-BE49-F238E27FC236}">
                <a16:creationId xmlns:a16="http://schemas.microsoft.com/office/drawing/2014/main" id="{003A3876-287A-411A-86AD-CF298BCC0A40}"/>
              </a:ext>
            </a:extLst>
          </p:cNvPr>
          <p:cNvSpPr txBox="1"/>
          <p:nvPr/>
        </p:nvSpPr>
        <p:spPr>
          <a:xfrm>
            <a:off x="10510981" y="1968731"/>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研究方法</a:t>
            </a:r>
          </a:p>
        </p:txBody>
      </p:sp>
      <p:sp>
        <p:nvSpPr>
          <p:cNvPr id="10" name="文本框 9">
            <a:extLst>
              <a:ext uri="{FF2B5EF4-FFF2-40B4-BE49-F238E27FC236}">
                <a16:creationId xmlns:a16="http://schemas.microsoft.com/office/drawing/2014/main" id="{2B6DCE75-BCC8-4D24-BFC3-BAFF2BC2C127}"/>
              </a:ext>
            </a:extLst>
          </p:cNvPr>
          <p:cNvSpPr txBox="1"/>
          <p:nvPr/>
        </p:nvSpPr>
        <p:spPr>
          <a:xfrm>
            <a:off x="10510981" y="4467304"/>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参考文献</a:t>
            </a:r>
          </a:p>
        </p:txBody>
      </p:sp>
    </p:spTree>
    <p:extLst>
      <p:ext uri="{BB962C8B-B14F-4D97-AF65-F5344CB8AC3E}">
        <p14:creationId xmlns:p14="http://schemas.microsoft.com/office/powerpoint/2010/main" val="183586185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标题 5"/>
          <p:cNvSpPr>
            <a:spLocks noGrp="1"/>
          </p:cNvSpPr>
          <p:nvPr/>
        </p:nvSpPr>
        <p:spPr>
          <a:xfrm>
            <a:off x="1265555" y="486410"/>
            <a:ext cx="2818765" cy="69723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r>
              <a:rPr lang="zh-CN" altLang="en-US" sz="3300" spc="0" dirty="0"/>
              <a:t>肘部图</a:t>
            </a:r>
            <a:endParaRPr lang="zh-CN" altLang="en-US" sz="3300" dirty="0"/>
          </a:p>
        </p:txBody>
      </p:sp>
      <p:sp>
        <p:nvSpPr>
          <p:cNvPr id="43" name="文本占位符 9"/>
          <p:cNvSpPr>
            <a:spLocks noGrp="1"/>
          </p:cNvSpPr>
          <p:nvPr/>
        </p:nvSpPr>
        <p:spPr>
          <a:xfrm>
            <a:off x="1265555" y="949325"/>
            <a:ext cx="2574290" cy="412750"/>
          </a:xfrm>
          <a:prstGeom prst="rect">
            <a:avLst/>
          </a:prstGeom>
        </p:spPr>
        <p:txBody>
          <a:bodyPr vert="horz" lIns="90000" tIns="46800" rIns="90000" bIns="46800" rtlCol="0" anchor="b">
            <a:normAutofit fontScale="82500" lnSpcReduction="20000"/>
          </a:bodyPr>
          <a:lstStyle>
            <a:lvl1pPr marL="0" indent="0" algn="l" defTabSz="914400" rtl="0" eaLnBrk="1" fontAlgn="auto" latinLnBrk="0" hangingPunct="1">
              <a:lnSpc>
                <a:spcPct val="130000"/>
              </a:lnSpc>
              <a:spcBef>
                <a:spcPts val="0"/>
              </a:spcBef>
              <a:spcAft>
                <a:spcPts val="1000"/>
              </a:spcAft>
              <a:buFont typeface="Arial" panose="020B0604020202020204" pitchFamily="34" charset="0"/>
              <a:buNone/>
              <a:defRPr sz="2400" b="1" u="none" strike="noStrike" kern="1200" cap="none" spc="150" normalizeH="0" baseline="0">
                <a:solidFill>
                  <a:schemeClr val="tx1">
                    <a:lumMod val="65000"/>
                    <a:lumOff val="35000"/>
                  </a:schemeClr>
                </a:solidFill>
                <a:uFillTx/>
                <a:latin typeface="+mn-lt"/>
                <a:ea typeface="微软雅黑" panose="020B0503020204020204" charset="-122"/>
                <a:cs typeface="+mn-cs"/>
              </a:defRPr>
            </a:lvl1pPr>
            <a:lvl2pPr marL="0" indent="0" algn="l"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 pos="1609725" algn="l"/>
                <a:tab pos="1609725" algn="l"/>
                <a:tab pos="1609725" algn="l"/>
                <a:tab pos="1609725" algn="l"/>
              </a:tabLst>
              <a:defRPr sz="2000" b="0" u="none" strike="noStrike" kern="1200" cap="none" spc="0" normalizeH="0" baseline="0">
                <a:solidFill>
                  <a:schemeClr val="bg2">
                    <a:lumMod val="85000"/>
                  </a:schemeClr>
                </a:solidFill>
                <a:uFillTx/>
                <a:latin typeface="Arial Black" panose="020B0A04020102020204" charset="0"/>
                <a:ea typeface="微软雅黑" panose="020B0503020204020204" charset="-122"/>
                <a:cs typeface="Arial Black" panose="020B0A04020102020204" charset="0"/>
              </a:defRPr>
            </a:lvl2pPr>
            <a:lvl3pPr marL="914400" indent="0" algn="l" defTabSz="914400" rtl="0" eaLnBrk="1" fontAlgn="auto" latinLnBrk="0" hangingPunct="1">
              <a:lnSpc>
                <a:spcPct val="120000"/>
              </a:lnSpc>
              <a:spcBef>
                <a:spcPts val="0"/>
              </a:spcBef>
              <a:spcAft>
                <a:spcPts val="600"/>
              </a:spcAft>
              <a:buFont typeface="Arial" panose="020B0604020202020204" pitchFamily="34" charset="0"/>
              <a:buNone/>
              <a:defRPr sz="1800" b="1"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371600" indent="0" algn="l" defTabSz="914400" rtl="0" eaLnBrk="1" fontAlgn="auto" latinLnBrk="0" hangingPunct="1">
              <a:lnSpc>
                <a:spcPct val="120000"/>
              </a:lnSpc>
              <a:spcBef>
                <a:spcPts val="0"/>
              </a:spcBef>
              <a:spcAft>
                <a:spcPts val="300"/>
              </a:spcAft>
              <a:buFont typeface="Wingdings" panose="05000000000000000000" charset="0"/>
              <a:buNone/>
              <a:defRPr sz="1600" b="1"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1828800" indent="0" algn="l" defTabSz="914400" rtl="0" eaLnBrk="1" fontAlgn="auto" latinLnBrk="0" hangingPunct="1">
              <a:lnSpc>
                <a:spcPct val="120000"/>
              </a:lnSpc>
              <a:spcBef>
                <a:spcPts val="0"/>
              </a:spcBef>
              <a:spcAft>
                <a:spcPts val="300"/>
              </a:spcAft>
              <a:buFont typeface="Arial" panose="020B0604020202020204" pitchFamily="34" charset="0"/>
              <a:buNone/>
              <a:defRPr sz="1600" b="1"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CN" dirty="0">
                <a:solidFill>
                  <a:schemeClr val="bg2">
                    <a:lumMod val="75000"/>
                  </a:schemeClr>
                </a:solidFill>
                <a:latin typeface="Arial Black" panose="020B0A04020102020204" charset="0"/>
                <a:cs typeface="Arial Black" panose="020B0A04020102020204" charset="0"/>
              </a:rPr>
              <a:t>Elbow Method</a:t>
            </a:r>
          </a:p>
        </p:txBody>
      </p:sp>
      <p:sp>
        <p:nvSpPr>
          <p:cNvPr id="5" name="灯片编号占位符 4"/>
          <p:cNvSpPr>
            <a:spLocks noGrp="1"/>
          </p:cNvSpPr>
          <p:nvPr>
            <p:ph type="sldNum" sz="quarter" idx="12"/>
          </p:nvPr>
        </p:nvSpPr>
        <p:spPr>
          <a:xfrm>
            <a:off x="324150" y="6314400"/>
            <a:ext cx="2700000" cy="316800"/>
          </a:xfrm>
        </p:spPr>
        <p:txBody>
          <a:bodyPr/>
          <a:lstStyle/>
          <a:p>
            <a:fld id="{565CE74E-AB26-4998-AD42-012C4C1AD076}" type="slidenum">
              <a:rPr lang="zh-CN" altLang="en-US" smtClean="0"/>
              <a:t>24</a:t>
            </a:fld>
            <a:endParaRPr lang="zh-CN" altLang="en-US"/>
          </a:p>
        </p:txBody>
      </p:sp>
      <p:pic>
        <p:nvPicPr>
          <p:cNvPr id="3" name="图片 2">
            <a:extLst>
              <a:ext uri="{FF2B5EF4-FFF2-40B4-BE49-F238E27FC236}">
                <a16:creationId xmlns:a16="http://schemas.microsoft.com/office/drawing/2014/main" id="{8DC475A6-CFAE-494D-9F5F-0913B12C90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9845" y="1590365"/>
            <a:ext cx="4453847" cy="3340385"/>
          </a:xfrm>
          <a:prstGeom prst="rect">
            <a:avLst/>
          </a:prstGeom>
        </p:spPr>
      </p:pic>
      <p:pic>
        <p:nvPicPr>
          <p:cNvPr id="9" name="图片 8">
            <a:extLst>
              <a:ext uri="{FF2B5EF4-FFF2-40B4-BE49-F238E27FC236}">
                <a16:creationId xmlns:a16="http://schemas.microsoft.com/office/drawing/2014/main" id="{7EFFC9A8-C2F2-4A1E-A3B3-8B26D64172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597442"/>
            <a:ext cx="4453848" cy="3340386"/>
          </a:xfrm>
          <a:prstGeom prst="rect">
            <a:avLst/>
          </a:prstGeom>
        </p:spPr>
      </p:pic>
      <p:pic>
        <p:nvPicPr>
          <p:cNvPr id="13" name="图片 12">
            <a:extLst>
              <a:ext uri="{FF2B5EF4-FFF2-40B4-BE49-F238E27FC236}">
                <a16:creationId xmlns:a16="http://schemas.microsoft.com/office/drawing/2014/main" id="{CC6213B2-3439-4445-94B9-EF4FACC09B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16880"/>
            <a:ext cx="4453847" cy="3340385"/>
          </a:xfrm>
          <a:prstGeom prst="rect">
            <a:avLst/>
          </a:prstGeom>
        </p:spPr>
      </p:pic>
      <p:sp>
        <p:nvSpPr>
          <p:cNvPr id="18" name="文本框 17">
            <a:extLst>
              <a:ext uri="{FF2B5EF4-FFF2-40B4-BE49-F238E27FC236}">
                <a16:creationId xmlns:a16="http://schemas.microsoft.com/office/drawing/2014/main" id="{4C5FB74D-E211-4B52-AF85-032E13305314}"/>
              </a:ext>
            </a:extLst>
          </p:cNvPr>
          <p:cNvSpPr txBox="1"/>
          <p:nvPr/>
        </p:nvSpPr>
        <p:spPr>
          <a:xfrm>
            <a:off x="10510981" y="1968731"/>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研究方法</a:t>
            </a:r>
          </a:p>
        </p:txBody>
      </p:sp>
      <p:pic>
        <p:nvPicPr>
          <p:cNvPr id="7" name="图片 6">
            <a:extLst>
              <a:ext uri="{FF2B5EF4-FFF2-40B4-BE49-F238E27FC236}">
                <a16:creationId xmlns:a16="http://schemas.microsoft.com/office/drawing/2014/main" id="{F33F2882-739B-4638-878C-41D6BE35649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38154" y="63082"/>
            <a:ext cx="4453849" cy="3340387"/>
          </a:xfrm>
          <a:prstGeom prst="rect">
            <a:avLst/>
          </a:prstGeom>
        </p:spPr>
      </p:pic>
      <p:sp>
        <p:nvSpPr>
          <p:cNvPr id="19" name="文本框 18">
            <a:extLst>
              <a:ext uri="{FF2B5EF4-FFF2-40B4-BE49-F238E27FC236}">
                <a16:creationId xmlns:a16="http://schemas.microsoft.com/office/drawing/2014/main" id="{F1A4E62C-F2B5-4E59-89E4-5D9A73021EB7}"/>
              </a:ext>
            </a:extLst>
          </p:cNvPr>
          <p:cNvSpPr txBox="1"/>
          <p:nvPr/>
        </p:nvSpPr>
        <p:spPr>
          <a:xfrm>
            <a:off x="10510981" y="4467304"/>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参考文献</a:t>
            </a:r>
          </a:p>
        </p:txBody>
      </p:sp>
      <p:pic>
        <p:nvPicPr>
          <p:cNvPr id="11" name="图片 10">
            <a:extLst>
              <a:ext uri="{FF2B5EF4-FFF2-40B4-BE49-F238E27FC236}">
                <a16:creationId xmlns:a16="http://schemas.microsoft.com/office/drawing/2014/main" id="{59894A94-3795-4BAD-BB5B-352090F89EE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8154" y="3517614"/>
            <a:ext cx="4453848" cy="3340386"/>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5"/>
          <p:cNvSpPr>
            <a:spLocks noGrp="1"/>
          </p:cNvSpPr>
          <p:nvPr/>
        </p:nvSpPr>
        <p:spPr>
          <a:xfrm>
            <a:off x="1265555" y="486410"/>
            <a:ext cx="3630295" cy="69723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r>
              <a:rPr lang="zh-CN" altLang="en-US" sz="3300" spc="0" dirty="0">
                <a:solidFill>
                  <a:schemeClr val="tx1">
                    <a:lumMod val="85000"/>
                    <a:lumOff val="15000"/>
                  </a:schemeClr>
                </a:solidFill>
                <a:uFillTx/>
              </a:rPr>
              <a:t>参考文献</a:t>
            </a:r>
          </a:p>
        </p:txBody>
      </p:sp>
      <p:sp>
        <p:nvSpPr>
          <p:cNvPr id="9" name="文本占位符 9"/>
          <p:cNvSpPr>
            <a:spLocks noGrp="1"/>
          </p:cNvSpPr>
          <p:nvPr/>
        </p:nvSpPr>
        <p:spPr>
          <a:xfrm>
            <a:off x="1265555" y="949325"/>
            <a:ext cx="4418965" cy="412750"/>
          </a:xfrm>
          <a:prstGeom prst="rect">
            <a:avLst/>
          </a:prstGeom>
        </p:spPr>
        <p:txBody>
          <a:bodyPr vert="horz" lIns="90000" tIns="46800" rIns="90000" bIns="46800" rtlCol="0" anchor="b">
            <a:normAutofit fontScale="82500" lnSpcReduction="20000"/>
          </a:bodyPr>
          <a:lstStyle>
            <a:lvl1pPr marL="0" indent="0" algn="l" defTabSz="914400" rtl="0" eaLnBrk="1" fontAlgn="auto" latinLnBrk="0" hangingPunct="1">
              <a:lnSpc>
                <a:spcPct val="130000"/>
              </a:lnSpc>
              <a:spcBef>
                <a:spcPts val="0"/>
              </a:spcBef>
              <a:spcAft>
                <a:spcPts val="1000"/>
              </a:spcAft>
              <a:buFont typeface="Arial" panose="020B0604020202020204" pitchFamily="34" charset="0"/>
              <a:buNone/>
              <a:defRPr sz="2400" b="1" u="none" strike="noStrike" kern="1200" cap="none" spc="150" normalizeH="0" baseline="0">
                <a:solidFill>
                  <a:schemeClr val="tx1">
                    <a:lumMod val="65000"/>
                    <a:lumOff val="35000"/>
                  </a:schemeClr>
                </a:solidFill>
                <a:uFillTx/>
                <a:latin typeface="+mn-lt"/>
                <a:ea typeface="微软雅黑" panose="020B0503020204020204" charset="-122"/>
                <a:cs typeface="+mn-cs"/>
              </a:defRPr>
            </a:lvl1pPr>
            <a:lvl2pPr marL="0" indent="0" algn="l"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 pos="1609725" algn="l"/>
                <a:tab pos="1609725" algn="l"/>
                <a:tab pos="1609725" algn="l"/>
                <a:tab pos="1609725" algn="l"/>
              </a:tabLst>
              <a:defRPr sz="2000" b="0" u="none" strike="noStrike" kern="1200" cap="none" spc="0" normalizeH="0" baseline="0">
                <a:solidFill>
                  <a:schemeClr val="bg2">
                    <a:lumMod val="85000"/>
                  </a:schemeClr>
                </a:solidFill>
                <a:uFillTx/>
                <a:latin typeface="Arial Black" panose="020B0A04020102020204" charset="0"/>
                <a:ea typeface="微软雅黑" panose="020B0503020204020204" charset="-122"/>
                <a:cs typeface="Arial Black" panose="020B0A04020102020204" charset="0"/>
              </a:defRPr>
            </a:lvl2pPr>
            <a:lvl3pPr marL="914400" indent="0" algn="l" defTabSz="914400" rtl="0" eaLnBrk="1" fontAlgn="auto" latinLnBrk="0" hangingPunct="1">
              <a:lnSpc>
                <a:spcPct val="120000"/>
              </a:lnSpc>
              <a:spcBef>
                <a:spcPts val="0"/>
              </a:spcBef>
              <a:spcAft>
                <a:spcPts val="600"/>
              </a:spcAft>
              <a:buFont typeface="Arial" panose="020B0604020202020204" pitchFamily="34" charset="0"/>
              <a:buNone/>
              <a:defRPr sz="1800" b="1"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371600" indent="0" algn="l" defTabSz="914400" rtl="0" eaLnBrk="1" fontAlgn="auto" latinLnBrk="0" hangingPunct="1">
              <a:lnSpc>
                <a:spcPct val="120000"/>
              </a:lnSpc>
              <a:spcBef>
                <a:spcPts val="0"/>
              </a:spcBef>
              <a:spcAft>
                <a:spcPts val="300"/>
              </a:spcAft>
              <a:buFont typeface="Wingdings" panose="05000000000000000000" charset="0"/>
              <a:buNone/>
              <a:defRPr sz="1600" b="1"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1828800" indent="0" algn="l" defTabSz="914400" rtl="0" eaLnBrk="1" fontAlgn="auto" latinLnBrk="0" hangingPunct="1">
              <a:lnSpc>
                <a:spcPct val="120000"/>
              </a:lnSpc>
              <a:spcBef>
                <a:spcPts val="0"/>
              </a:spcBef>
              <a:spcAft>
                <a:spcPts val="300"/>
              </a:spcAft>
              <a:buFont typeface="Arial" panose="020B0604020202020204" pitchFamily="34" charset="0"/>
              <a:buNone/>
              <a:defRPr sz="1600" b="1"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CN" dirty="0">
                <a:solidFill>
                  <a:schemeClr val="bg2">
                    <a:lumMod val="75000"/>
                  </a:schemeClr>
                </a:solidFill>
                <a:latin typeface="Arial Black" panose="020B0A04020102020204" charset="0"/>
                <a:cs typeface="Arial Black" panose="020B0A04020102020204" charset="0"/>
              </a:rPr>
              <a:t>REFERENCES</a:t>
            </a:r>
          </a:p>
        </p:txBody>
      </p:sp>
      <p:sp>
        <p:nvSpPr>
          <p:cNvPr id="19" name="灯片编号占位符 18"/>
          <p:cNvSpPr>
            <a:spLocks noGrp="1"/>
          </p:cNvSpPr>
          <p:nvPr>
            <p:ph type="sldNum" sz="quarter" idx="12"/>
          </p:nvPr>
        </p:nvSpPr>
        <p:spPr>
          <a:xfrm>
            <a:off x="305100" y="6314400"/>
            <a:ext cx="2700000" cy="316800"/>
          </a:xfrm>
        </p:spPr>
        <p:txBody>
          <a:bodyPr/>
          <a:lstStyle/>
          <a:p>
            <a:fld id="{565CE74E-AB26-4998-AD42-012C4C1AD076}" type="slidenum">
              <a:rPr lang="zh-CN" altLang="en-US" smtClean="0"/>
              <a:t>25</a:t>
            </a:fld>
            <a:endParaRPr lang="zh-CN" altLang="en-US"/>
          </a:p>
        </p:txBody>
      </p:sp>
      <p:sp>
        <p:nvSpPr>
          <p:cNvPr id="20" name="文本框 19">
            <a:extLst>
              <a:ext uri="{FF2B5EF4-FFF2-40B4-BE49-F238E27FC236}">
                <a16:creationId xmlns:a16="http://schemas.microsoft.com/office/drawing/2014/main" id="{C85107D3-5AA7-4DF9-9940-30D3C93D9CAB}"/>
              </a:ext>
            </a:extLst>
          </p:cNvPr>
          <p:cNvSpPr txBox="1"/>
          <p:nvPr/>
        </p:nvSpPr>
        <p:spPr>
          <a:xfrm>
            <a:off x="595027" y="2626787"/>
            <a:ext cx="9543758" cy="584775"/>
          </a:xfrm>
          <a:prstGeom prst="rect">
            <a:avLst/>
          </a:prstGeom>
          <a:noFill/>
        </p:spPr>
        <p:txBody>
          <a:bodyPr wrap="square">
            <a:spAutoFit/>
          </a:bodyPr>
          <a:lstStyle/>
          <a:p>
            <a:pPr algn="just"/>
            <a:r>
              <a:rPr lang="en-US" altLang="zh-CN" sz="1600" dirty="0">
                <a:latin typeface="Times New Roman" panose="02020603050405020304" pitchFamily="18" charset="0"/>
                <a:cs typeface="Times New Roman" panose="02020603050405020304" pitchFamily="18" charset="0"/>
              </a:rPr>
              <a:t>[2] </a:t>
            </a:r>
            <a:r>
              <a:rPr lang="zh-CN" altLang="en-US" sz="1600" dirty="0">
                <a:latin typeface="Times New Roman" panose="02020603050405020304" pitchFamily="18" charset="0"/>
                <a:cs typeface="Times New Roman" panose="02020603050405020304" pitchFamily="18" charset="0"/>
              </a:rPr>
              <a:t>Jun Guo and Jiahui Ye. Anchors bring ease: An embarrassingly simple approach to partial multi-view clustering. In Proceedings of the AAAI Conference on Artificial Intelligence, volume 33, pages 118–125, 2019.</a:t>
            </a:r>
          </a:p>
        </p:txBody>
      </p:sp>
      <p:sp>
        <p:nvSpPr>
          <p:cNvPr id="21" name="文本框 20">
            <a:extLst>
              <a:ext uri="{FF2B5EF4-FFF2-40B4-BE49-F238E27FC236}">
                <a16:creationId xmlns:a16="http://schemas.microsoft.com/office/drawing/2014/main" id="{5869A11D-3317-49AF-86B3-255E4610F92F}"/>
              </a:ext>
            </a:extLst>
          </p:cNvPr>
          <p:cNvSpPr txBox="1"/>
          <p:nvPr/>
        </p:nvSpPr>
        <p:spPr>
          <a:xfrm>
            <a:off x="595028" y="1795790"/>
            <a:ext cx="9543757" cy="830997"/>
          </a:xfrm>
          <a:prstGeom prst="rect">
            <a:avLst/>
          </a:prstGeom>
          <a:noFill/>
        </p:spPr>
        <p:txBody>
          <a:bodyPr wrap="square">
            <a:spAutoFit/>
          </a:bodyPr>
          <a:lstStyle/>
          <a:p>
            <a:pPr algn="just"/>
            <a:r>
              <a:rPr lang="en-US" altLang="zh-CN" sz="1600" dirty="0">
                <a:latin typeface="Times New Roman" panose="02020603050405020304" pitchFamily="18" charset="0"/>
                <a:cs typeface="Times New Roman" panose="02020603050405020304" pitchFamily="18" charset="0"/>
              </a:rPr>
              <a:t>[1] S. Wang, X. Liu, L. Liu, W. Tu, X. Zhu, J. Liu, S. Zhou, and E. Zhu, “Highly-efficient incomplete large-scale multi-view clustering with consensus bipartite graph,” in Proceedings of the IEEE conference on computer vision and pattern recognition, 2022.</a:t>
            </a:r>
            <a:endParaRPr lang="zh-CN" altLang="en-US" sz="16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E4F15DBB-425A-4E77-B45B-2AB5DD82FE55}"/>
              </a:ext>
            </a:extLst>
          </p:cNvPr>
          <p:cNvSpPr txBox="1"/>
          <p:nvPr/>
        </p:nvSpPr>
        <p:spPr>
          <a:xfrm>
            <a:off x="595028" y="3211562"/>
            <a:ext cx="9543757" cy="584775"/>
          </a:xfrm>
          <a:prstGeom prst="rect">
            <a:avLst/>
          </a:prstGeom>
          <a:noFill/>
        </p:spPr>
        <p:txBody>
          <a:bodyPr wrap="square">
            <a:spAutoFit/>
          </a:bodyPr>
          <a:lstStyle/>
          <a:p>
            <a:pPr algn="just"/>
            <a:r>
              <a:rPr lang="en-US" altLang="zh-CN" sz="1600" dirty="0">
                <a:latin typeface="Times New Roman" panose="02020603050405020304" pitchFamily="18" charset="0"/>
                <a:cs typeface="Times New Roman" panose="02020603050405020304" pitchFamily="18" charset="0"/>
              </a:rPr>
              <a:t>[3] </a:t>
            </a:r>
            <a:r>
              <a:rPr lang="zh-CN" altLang="en-US" sz="1600" dirty="0">
                <a:latin typeface="Times New Roman" panose="02020603050405020304" pitchFamily="18" charset="0"/>
                <a:cs typeface="Times New Roman" panose="02020603050405020304" pitchFamily="18" charset="0"/>
              </a:rPr>
              <a:t>Siwei Wang, Xinwang Liu, Xinzhong Zhu, Pei Zhang, Yi Zhang, Feng Gao,and En Zhu. Fast parameter-free multi-view subspace clustering with consensus anchor guidance. IEEE Trans. Image Process., 31:556–568, 2022.</a:t>
            </a:r>
          </a:p>
        </p:txBody>
      </p:sp>
      <p:sp>
        <p:nvSpPr>
          <p:cNvPr id="23" name="文本框 22">
            <a:extLst>
              <a:ext uri="{FF2B5EF4-FFF2-40B4-BE49-F238E27FC236}">
                <a16:creationId xmlns:a16="http://schemas.microsoft.com/office/drawing/2014/main" id="{0EE76CAC-7B24-4E7C-9E65-C0F705A2741D}"/>
              </a:ext>
            </a:extLst>
          </p:cNvPr>
          <p:cNvSpPr txBox="1"/>
          <p:nvPr/>
        </p:nvSpPr>
        <p:spPr>
          <a:xfrm>
            <a:off x="595027" y="3796337"/>
            <a:ext cx="9543757" cy="584775"/>
          </a:xfrm>
          <a:prstGeom prst="rect">
            <a:avLst/>
          </a:prstGeom>
          <a:noFill/>
        </p:spPr>
        <p:txBody>
          <a:bodyPr wrap="square">
            <a:spAutoFit/>
          </a:bodyPr>
          <a:lstStyle/>
          <a:p>
            <a:pPr algn="just"/>
            <a:r>
              <a:rPr lang="en-US" altLang="zh-CN" sz="1600" dirty="0">
                <a:latin typeface="Times New Roman" panose="02020603050405020304" pitchFamily="18" charset="0"/>
                <a:cs typeface="Times New Roman" panose="02020603050405020304" pitchFamily="18" charset="0"/>
              </a:rPr>
              <a:t>[4] </a:t>
            </a:r>
            <a:r>
              <a:rPr lang="zh-CN" altLang="en-US" sz="1600" dirty="0">
                <a:latin typeface="Times New Roman" panose="02020603050405020304" pitchFamily="18" charset="0"/>
                <a:cs typeface="Times New Roman" panose="02020603050405020304" pitchFamily="18" charset="0"/>
              </a:rPr>
              <a:t>Xuelong Li, Han Zhang, Rong Wang, and Feiping Nie.Multi-view clustering: A scalable and parameter-free bipartite graph fusion method. IEEE Transactions on Pattern Analysis and Machine Intelligence, 2020.</a:t>
            </a:r>
          </a:p>
        </p:txBody>
      </p:sp>
      <p:sp>
        <p:nvSpPr>
          <p:cNvPr id="25" name="文本框 24">
            <a:extLst>
              <a:ext uri="{FF2B5EF4-FFF2-40B4-BE49-F238E27FC236}">
                <a16:creationId xmlns:a16="http://schemas.microsoft.com/office/drawing/2014/main" id="{0FDE86FB-E7AA-47E0-A5B1-DA71464ED3CF}"/>
              </a:ext>
            </a:extLst>
          </p:cNvPr>
          <p:cNvSpPr txBox="1"/>
          <p:nvPr/>
        </p:nvSpPr>
        <p:spPr>
          <a:xfrm>
            <a:off x="595026" y="4381112"/>
            <a:ext cx="9543756" cy="584775"/>
          </a:xfrm>
          <a:prstGeom prst="rect">
            <a:avLst/>
          </a:prstGeom>
          <a:noFill/>
        </p:spPr>
        <p:txBody>
          <a:bodyPr wrap="square">
            <a:spAutoFit/>
          </a:bodyPr>
          <a:lstStyle/>
          <a:p>
            <a:pPr algn="just"/>
            <a:r>
              <a:rPr lang="en-US" altLang="zh-CN" sz="1600" dirty="0">
                <a:latin typeface="Times New Roman" panose="02020603050405020304" pitchFamily="18" charset="0"/>
                <a:cs typeface="Times New Roman" panose="02020603050405020304" pitchFamily="18" charset="0"/>
              </a:rPr>
              <a:t>[5] </a:t>
            </a:r>
            <a:r>
              <a:rPr lang="zh-CN" altLang="en-US" sz="1600" dirty="0">
                <a:latin typeface="Times New Roman" panose="02020603050405020304" pitchFamily="18" charset="0"/>
                <a:cs typeface="Times New Roman" panose="02020603050405020304" pitchFamily="18" charset="0"/>
              </a:rPr>
              <a:t>Yeqing Li, Feiping Nie, Heng Huang, and Junzhou Huang. Large-scale multi-view spectral clustering via bipartite graph. In Twenty-Ninth AAAI Conference on Artificial Intelligence, 2015.</a:t>
            </a:r>
          </a:p>
        </p:txBody>
      </p:sp>
      <p:sp>
        <p:nvSpPr>
          <p:cNvPr id="27" name="文本框 26">
            <a:extLst>
              <a:ext uri="{FF2B5EF4-FFF2-40B4-BE49-F238E27FC236}">
                <a16:creationId xmlns:a16="http://schemas.microsoft.com/office/drawing/2014/main" id="{83F25465-FD84-48AC-9F4C-0D314C0AD851}"/>
              </a:ext>
            </a:extLst>
          </p:cNvPr>
          <p:cNvSpPr txBox="1"/>
          <p:nvPr/>
        </p:nvSpPr>
        <p:spPr>
          <a:xfrm>
            <a:off x="595024" y="4959747"/>
            <a:ext cx="9543756" cy="584775"/>
          </a:xfrm>
          <a:prstGeom prst="rect">
            <a:avLst/>
          </a:prstGeom>
          <a:noFill/>
        </p:spPr>
        <p:txBody>
          <a:bodyPr wrap="square">
            <a:spAutoFit/>
          </a:bodyPr>
          <a:lstStyle/>
          <a:p>
            <a:pPr algn="just"/>
            <a:r>
              <a:rPr lang="en-US" altLang="zh-CN" sz="1600" dirty="0">
                <a:latin typeface="Times New Roman" panose="02020603050405020304" pitchFamily="18" charset="0"/>
                <a:cs typeface="Times New Roman" panose="02020603050405020304" pitchFamily="18" charset="0"/>
              </a:rPr>
              <a:t>[6] </a:t>
            </a:r>
            <a:r>
              <a:rPr lang="zh-CN" altLang="en-US" sz="1600" dirty="0">
                <a:latin typeface="Times New Roman" panose="02020603050405020304" pitchFamily="18" charset="0"/>
                <a:cs typeface="Times New Roman" panose="02020603050405020304" pitchFamily="18" charset="0"/>
              </a:rPr>
              <a:t>Suyuan Liu, Xinwang Liu, Siwei Wang, and En Zhu</a:t>
            </a:r>
            <a:r>
              <a:rPr lang="en-US" altLang="zh-CN" sz="1600" dirty="0">
                <a:latin typeface="Times New Roman" panose="02020603050405020304" pitchFamily="18" charset="0"/>
                <a:cs typeface="Times New Roman" panose="02020603050405020304" pitchFamily="18" charset="0"/>
              </a:rPr>
              <a:t>, , “Fast Incomplete Multi-view Clustering with View-independent Anchors,”2022.05.</a:t>
            </a:r>
            <a:endParaRPr lang="zh-CN" altLang="en-US" sz="1600"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343CC867-6002-40DD-9EC9-2081AB99D45B}"/>
              </a:ext>
            </a:extLst>
          </p:cNvPr>
          <p:cNvSpPr txBox="1"/>
          <p:nvPr/>
        </p:nvSpPr>
        <p:spPr>
          <a:xfrm>
            <a:off x="10510981" y="1968731"/>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研究方法</a:t>
            </a:r>
          </a:p>
        </p:txBody>
      </p:sp>
      <p:sp>
        <p:nvSpPr>
          <p:cNvPr id="29" name="文本框 28">
            <a:extLst>
              <a:ext uri="{FF2B5EF4-FFF2-40B4-BE49-F238E27FC236}">
                <a16:creationId xmlns:a16="http://schemas.microsoft.com/office/drawing/2014/main" id="{7D289AF8-4CBC-4051-8B46-3A8BA94DB514}"/>
              </a:ext>
            </a:extLst>
          </p:cNvPr>
          <p:cNvSpPr txBox="1"/>
          <p:nvPr/>
        </p:nvSpPr>
        <p:spPr>
          <a:xfrm>
            <a:off x="10510981" y="4467304"/>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参考文献</a:t>
            </a:r>
          </a:p>
        </p:txBody>
      </p:sp>
    </p:spTree>
    <p:extLst>
      <p:ext uri="{BB962C8B-B14F-4D97-AF65-F5344CB8AC3E}">
        <p14:creationId xmlns:p14="http://schemas.microsoft.com/office/powerpoint/2010/main" val="361649790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0" y="-11430"/>
            <a:ext cx="12221845" cy="1739265"/>
          </a:xfrm>
          <a:prstGeom prst="rect">
            <a:avLst/>
          </a:prstGeom>
          <a:solidFill>
            <a:srgbClr val="9300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9845" y="4280535"/>
            <a:ext cx="12221845" cy="2577465"/>
          </a:xfrm>
          <a:prstGeom prst="rect">
            <a:avLst/>
          </a:prstGeom>
          <a:solidFill>
            <a:srgbClr val="9300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983095" y="1976120"/>
            <a:ext cx="1632585" cy="1632585"/>
          </a:xfrm>
          <a:prstGeom prst="ellipse">
            <a:avLst/>
          </a:prstGeom>
          <a:noFill/>
          <a:ln w="31750">
            <a:solidFill>
              <a:srgbClr val="930010"/>
            </a:solidFill>
          </a:ln>
          <a:extLst>
            <a:ext uri="{909E8E84-426E-40DD-AFC4-6F175D3DCCD1}">
              <a14:hiddenFill xmlns:a14="http://schemas.microsoft.com/office/drawing/2010/main">
                <a:solidFill>
                  <a:srgbClr val="93001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370705" y="2489835"/>
            <a:ext cx="3451225" cy="937260"/>
          </a:xfrm>
          <a:prstGeom prst="rect">
            <a:avLst/>
          </a:prstGeom>
          <a:solidFill>
            <a:schemeClr val="bg1"/>
          </a:solidFill>
        </p:spPr>
        <p:txBody>
          <a:bodyPr wrap="square" rtlCol="0">
            <a:spAutoFit/>
          </a:bodyPr>
          <a:lstStyle/>
          <a:p>
            <a:pPr algn="ctr"/>
            <a:r>
              <a:rPr lang="en-US" altLang="zh-CN" sz="5500">
                <a:solidFill>
                  <a:srgbClr val="930010"/>
                </a:solidFill>
                <a:latin typeface="方正粗黑宋简体" panose="02000000000000000000" charset="-122"/>
                <a:ea typeface="方正粗黑宋简体" panose="02000000000000000000" charset="-122"/>
              </a:rPr>
              <a:t>THANKS</a:t>
            </a:r>
          </a:p>
        </p:txBody>
      </p:sp>
      <p:sp>
        <p:nvSpPr>
          <p:cNvPr id="7" name="文本框 6"/>
          <p:cNvSpPr txBox="1"/>
          <p:nvPr/>
        </p:nvSpPr>
        <p:spPr>
          <a:xfrm>
            <a:off x="3469005" y="3427095"/>
            <a:ext cx="3606800" cy="521970"/>
          </a:xfrm>
          <a:prstGeom prst="rect">
            <a:avLst/>
          </a:prstGeom>
          <a:noFill/>
        </p:spPr>
        <p:txBody>
          <a:bodyPr wrap="square" rtlCol="0">
            <a:spAutoFit/>
          </a:bodyPr>
          <a:lstStyle/>
          <a:p>
            <a:r>
              <a:rPr lang="zh-CN" altLang="en-US" sz="2800"/>
              <a:t>请各位老师批评指正</a:t>
            </a:r>
          </a:p>
        </p:txBody>
      </p:sp>
      <p:sp>
        <p:nvSpPr>
          <p:cNvPr id="8" name="直角三角形 7"/>
          <p:cNvSpPr/>
          <p:nvPr/>
        </p:nvSpPr>
        <p:spPr>
          <a:xfrm rot="18900000">
            <a:off x="9954895" y="3989070"/>
            <a:ext cx="457200" cy="4572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DFA1AF5-BF3A-45BC-B94B-D86E79CD476A}"/>
              </a:ext>
            </a:extLst>
          </p:cNvPr>
          <p:cNvSpPr>
            <a:spLocks noGrp="1"/>
          </p:cNvSpPr>
          <p:nvPr>
            <p:ph type="title"/>
          </p:nvPr>
        </p:nvSpPr>
        <p:spPr>
          <a:xfrm>
            <a:off x="4017518" y="1588655"/>
            <a:ext cx="4156964" cy="1754909"/>
          </a:xfrm>
        </p:spPr>
        <p:txBody>
          <a:bodyPr>
            <a:normAutofit/>
          </a:bodyPr>
          <a:lstStyle/>
          <a:p>
            <a:pPr algn="ctr"/>
            <a:r>
              <a:rPr lang="en-US" altLang="zh-CN" dirty="0">
                <a:solidFill>
                  <a:schemeClr val="bg1"/>
                </a:solidFill>
              </a:rPr>
              <a:t>Part 1</a:t>
            </a:r>
            <a:br>
              <a:rPr lang="en-US" altLang="zh-CN" dirty="0">
                <a:solidFill>
                  <a:schemeClr val="bg1"/>
                </a:solidFill>
              </a:rPr>
            </a:br>
            <a:r>
              <a:rPr lang="zh-CN" altLang="en-US" dirty="0">
                <a:solidFill>
                  <a:schemeClr val="bg1"/>
                </a:solidFill>
              </a:rPr>
              <a:t>研究背景</a:t>
            </a:r>
          </a:p>
        </p:txBody>
      </p:sp>
    </p:spTree>
  </p:cSld>
  <p:clrMapOvr>
    <a:masterClrMapping/>
  </p:clrMapOvr>
  <p:transition advTm="2916"/>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zh-CN" altLang="en-US" dirty="0"/>
              <a:t>背景</a:t>
            </a:r>
          </a:p>
        </p:txBody>
      </p:sp>
      <p:sp>
        <p:nvSpPr>
          <p:cNvPr id="10" name="文本占位符 9"/>
          <p:cNvSpPr>
            <a:spLocks noGrp="1"/>
          </p:cNvSpPr>
          <p:nvPr>
            <p:ph type="body" idx="1"/>
          </p:nvPr>
        </p:nvSpPr>
        <p:spPr/>
        <p:txBody>
          <a:bodyPr>
            <a:normAutofit fontScale="97500"/>
          </a:bodyPr>
          <a:lstStyle/>
          <a:p>
            <a:r>
              <a:rPr lang="en-US" altLang="zh-CN" sz="1600" dirty="0">
                <a:solidFill>
                  <a:schemeClr val="bg2">
                    <a:lumMod val="75000"/>
                  </a:schemeClr>
                </a:solidFill>
                <a:latin typeface="Arial Black" panose="020B0A04020102020204" charset="0"/>
                <a:cs typeface="Arial Black" panose="020B0A04020102020204" charset="0"/>
              </a:rPr>
              <a:t>BACKGROUND</a:t>
            </a:r>
          </a:p>
        </p:txBody>
      </p:sp>
      <p:sp>
        <p:nvSpPr>
          <p:cNvPr id="11" name="灯片编号占位符 10"/>
          <p:cNvSpPr>
            <a:spLocks noGrp="1"/>
          </p:cNvSpPr>
          <p:nvPr>
            <p:ph type="sldNum" sz="quarter" idx="4"/>
          </p:nvPr>
        </p:nvSpPr>
        <p:spPr>
          <a:xfrm>
            <a:off x="420670" y="6314400"/>
            <a:ext cx="655655" cy="316800"/>
          </a:xfrm>
        </p:spPr>
        <p:txBody>
          <a:bodyPr/>
          <a:lstStyle/>
          <a:p>
            <a:fld id="{565CE74E-AB26-4998-AD42-012C4C1AD076}" type="slidenum">
              <a:rPr lang="zh-CN" altLang="en-US" sz="1800" smtClean="0">
                <a:solidFill>
                  <a:schemeClr val="tx1"/>
                </a:solidFill>
              </a:rPr>
              <a:t>4</a:t>
            </a:fld>
            <a:endParaRPr lang="zh-CN" altLang="en-US" sz="1800" dirty="0">
              <a:solidFill>
                <a:schemeClr val="tx1"/>
              </a:solidFill>
            </a:endParaRPr>
          </a:p>
        </p:txBody>
      </p:sp>
      <p:sp>
        <p:nvSpPr>
          <p:cNvPr id="100" name="文本框 99"/>
          <p:cNvSpPr txBox="1"/>
          <p:nvPr/>
        </p:nvSpPr>
        <p:spPr>
          <a:xfrm>
            <a:off x="1076325" y="1957696"/>
            <a:ext cx="8821420" cy="3587329"/>
          </a:xfrm>
          <a:prstGeom prst="rect">
            <a:avLst/>
          </a:prstGeom>
          <a:noFill/>
          <a:ln w="9525">
            <a:noFill/>
          </a:ln>
        </p:spPr>
        <p:txBody>
          <a:bodyPr wrap="square">
            <a:spAutoFit/>
          </a:bodyPr>
          <a:lstStyle/>
          <a:p>
            <a:pPr marL="342900" indent="-342900" algn="l" fontAlgn="auto">
              <a:lnSpc>
                <a:spcPct val="150000"/>
              </a:lnSpc>
              <a:buFont typeface="Arial" panose="020B0604020202020204" pitchFamily="34" charset="0"/>
              <a:buChar char="•"/>
            </a:pPr>
            <a:r>
              <a:rPr lang="en-US" altLang="zh-CN" sz="2200" b="0" dirty="0">
                <a:latin typeface="微软雅黑" panose="020B0503020204020204" charset="-122"/>
                <a:ea typeface="微软雅黑" panose="020B0503020204020204" charset="-122"/>
                <a:cs typeface="微软雅黑" panose="020B0503020204020204" charset="-122"/>
              </a:rPr>
              <a:t>6G</a:t>
            </a:r>
            <a:r>
              <a:rPr lang="zh-CN" altLang="en-US" sz="2200" b="0" dirty="0">
                <a:latin typeface="微软雅黑" panose="020B0503020204020204" charset="-122"/>
                <a:ea typeface="微软雅黑" panose="020B0503020204020204" charset="-122"/>
                <a:cs typeface="微软雅黑" panose="020B0503020204020204" charset="-122"/>
              </a:rPr>
              <a:t>业务多且繁杂，难以划分为</a:t>
            </a:r>
            <a:r>
              <a:rPr lang="en-US" altLang="zh-CN" sz="2200" b="0" dirty="0">
                <a:latin typeface="微软雅黑" panose="020B0503020204020204" charset="-122"/>
                <a:ea typeface="微软雅黑" panose="020B0503020204020204" charset="-122"/>
                <a:cs typeface="微软雅黑" panose="020B0503020204020204" charset="-122"/>
              </a:rPr>
              <a:t>5G</a:t>
            </a:r>
            <a:r>
              <a:rPr lang="zh-CN" altLang="en-US" sz="2200" b="0" dirty="0">
                <a:latin typeface="微软雅黑" panose="020B0503020204020204" charset="-122"/>
                <a:ea typeface="微软雅黑" panose="020B0503020204020204" charset="-122"/>
                <a:cs typeface="微软雅黑" panose="020B0503020204020204" charset="-122"/>
              </a:rPr>
              <a:t>的三大场景。然而，如果不对大量的业务进行一定的分析、归纳与处理，将会导致按需服务的困难，对于每一种业务都独立的设计方案，必然会带来大量的开销以及烟囱式的管理，将造成各种浪费和效率低下。</a:t>
            </a:r>
          </a:p>
          <a:p>
            <a:pPr marL="342900" indent="-342900" algn="l" fontAlgn="auto">
              <a:lnSpc>
                <a:spcPct val="150000"/>
              </a:lnSpc>
              <a:buFont typeface="Arial" panose="020B0604020202020204" pitchFamily="34" charset="0"/>
              <a:buChar char="•"/>
            </a:pPr>
            <a:r>
              <a:rPr lang="zh-CN" altLang="en-US" sz="2200" b="0" dirty="0">
                <a:latin typeface="微软雅黑" panose="020B0503020204020204" charset="-122"/>
                <a:ea typeface="微软雅黑" panose="020B0503020204020204" charset="-122"/>
                <a:cs typeface="微软雅黑" panose="020B0503020204020204" charset="-122"/>
              </a:rPr>
              <a:t>  反而言之，如果对大量的业务进行数据处理和分析，可以得到很多有用的知识。例如：特征分析（表征学习）、降维（重要的维度）、聚类（相似的业务）等。</a:t>
            </a:r>
          </a:p>
        </p:txBody>
      </p:sp>
      <p:sp>
        <p:nvSpPr>
          <p:cNvPr id="13" name="文本框 12">
            <a:extLst>
              <a:ext uri="{FF2B5EF4-FFF2-40B4-BE49-F238E27FC236}">
                <a16:creationId xmlns:a16="http://schemas.microsoft.com/office/drawing/2014/main" id="{0935479B-EF5B-4081-AD6A-636821B59279}"/>
              </a:ext>
            </a:extLst>
          </p:cNvPr>
          <p:cNvSpPr txBox="1"/>
          <p:nvPr/>
        </p:nvSpPr>
        <p:spPr>
          <a:xfrm>
            <a:off x="10510981" y="1968731"/>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研究方法</a:t>
            </a:r>
          </a:p>
        </p:txBody>
      </p:sp>
      <p:sp>
        <p:nvSpPr>
          <p:cNvPr id="14" name="文本框 13">
            <a:extLst>
              <a:ext uri="{FF2B5EF4-FFF2-40B4-BE49-F238E27FC236}">
                <a16:creationId xmlns:a16="http://schemas.microsoft.com/office/drawing/2014/main" id="{176D4370-270C-48BA-B733-6C6BA945E002}"/>
              </a:ext>
            </a:extLst>
          </p:cNvPr>
          <p:cNvSpPr txBox="1"/>
          <p:nvPr/>
        </p:nvSpPr>
        <p:spPr>
          <a:xfrm>
            <a:off x="10510981" y="4467304"/>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参考文献</a:t>
            </a:r>
          </a:p>
        </p:txBody>
      </p:sp>
    </p:spTree>
    <p:custDataLst>
      <p:tags r:id="rId1"/>
    </p:custDataLst>
  </p:cSld>
  <p:clrMapOvr>
    <a:masterClrMapping/>
  </p:clrMapOvr>
  <p:transition advTm="50798"/>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265555" y="486410"/>
            <a:ext cx="3630295" cy="697230"/>
          </a:xfrm>
        </p:spPr>
        <p:txBody>
          <a:bodyPr>
            <a:normAutofit/>
          </a:bodyPr>
          <a:lstStyle/>
          <a:p>
            <a:r>
              <a:rPr lang="zh-CN" altLang="en-US" dirty="0"/>
              <a:t>问题</a:t>
            </a:r>
          </a:p>
        </p:txBody>
      </p:sp>
      <p:sp>
        <p:nvSpPr>
          <p:cNvPr id="11" name="文本占位符 10"/>
          <p:cNvSpPr>
            <a:spLocks noGrp="1"/>
          </p:cNvSpPr>
          <p:nvPr>
            <p:ph type="body" idx="1"/>
          </p:nvPr>
        </p:nvSpPr>
        <p:spPr>
          <a:xfrm>
            <a:off x="1265555" y="949325"/>
            <a:ext cx="4235450" cy="412750"/>
          </a:xfrm>
        </p:spPr>
        <p:txBody>
          <a:bodyPr>
            <a:normAutofit fontScale="97500"/>
          </a:bodyPr>
          <a:lstStyle/>
          <a:p>
            <a:r>
              <a:rPr lang="en-US" altLang="zh-CN" sz="1600" dirty="0">
                <a:solidFill>
                  <a:schemeClr val="bg2">
                    <a:lumMod val="75000"/>
                  </a:schemeClr>
                </a:solidFill>
                <a:latin typeface="Arial Black" panose="020B0A04020102020204" charset="0"/>
                <a:cs typeface="Arial Black" panose="020B0A04020102020204" charset="0"/>
              </a:rPr>
              <a:t>PROBLEM</a:t>
            </a:r>
          </a:p>
        </p:txBody>
      </p:sp>
      <p:sp>
        <p:nvSpPr>
          <p:cNvPr id="5" name="灯片编号占位符 4"/>
          <p:cNvSpPr>
            <a:spLocks noGrp="1"/>
          </p:cNvSpPr>
          <p:nvPr>
            <p:ph type="sldNum" sz="quarter" idx="12"/>
          </p:nvPr>
        </p:nvSpPr>
        <p:spPr>
          <a:xfrm>
            <a:off x="305100" y="6314400"/>
            <a:ext cx="2700000" cy="316800"/>
          </a:xfrm>
        </p:spPr>
        <p:txBody>
          <a:bodyPr/>
          <a:lstStyle/>
          <a:p>
            <a:fld id="{565CE74E-AB26-4998-AD42-012C4C1AD076}" type="slidenum">
              <a:rPr lang="zh-CN" altLang="en-US" smtClean="0"/>
              <a:t>5</a:t>
            </a:fld>
            <a:endParaRPr lang="zh-CN" altLang="en-US"/>
          </a:p>
        </p:txBody>
      </p:sp>
      <p:graphicFrame>
        <p:nvGraphicFramePr>
          <p:cNvPr id="12" name="表格 11">
            <a:extLst>
              <a:ext uri="{FF2B5EF4-FFF2-40B4-BE49-F238E27FC236}">
                <a16:creationId xmlns:a16="http://schemas.microsoft.com/office/drawing/2014/main" id="{5BF31B14-2B07-47BF-BAF5-08C19A12723F}"/>
              </a:ext>
            </a:extLst>
          </p:cNvPr>
          <p:cNvGraphicFramePr/>
          <p:nvPr>
            <p:custDataLst>
              <p:tags r:id="rId2"/>
            </p:custDataLst>
            <p:extLst>
              <p:ext uri="{D42A27DB-BD31-4B8C-83A1-F6EECF244321}">
                <p14:modId xmlns:p14="http://schemas.microsoft.com/office/powerpoint/2010/main" val="109201940"/>
              </p:ext>
            </p:extLst>
          </p:nvPr>
        </p:nvGraphicFramePr>
        <p:xfrm>
          <a:off x="1122045" y="2104042"/>
          <a:ext cx="8181340" cy="2047245"/>
        </p:xfrm>
        <a:graphic>
          <a:graphicData uri="http://schemas.openxmlformats.org/drawingml/2006/table">
            <a:tbl>
              <a:tblPr firstRow="1" bandRow="1">
                <a:tableStyleId>{9D7B26C5-4107-4FEC-AEDC-1716B250A1EF}</a:tableStyleId>
              </a:tblPr>
              <a:tblGrid>
                <a:gridCol w="4090670">
                  <a:extLst>
                    <a:ext uri="{9D8B030D-6E8A-4147-A177-3AD203B41FA5}">
                      <a16:colId xmlns:a16="http://schemas.microsoft.com/office/drawing/2014/main" val="20000"/>
                    </a:ext>
                  </a:extLst>
                </a:gridCol>
                <a:gridCol w="4090670">
                  <a:extLst>
                    <a:ext uri="{9D8B030D-6E8A-4147-A177-3AD203B41FA5}">
                      <a16:colId xmlns:a16="http://schemas.microsoft.com/office/drawing/2014/main" val="20001"/>
                    </a:ext>
                  </a:extLst>
                </a:gridCol>
              </a:tblGrid>
              <a:tr h="468000">
                <a:tc gridSpan="2">
                  <a:txBody>
                    <a:bodyPr/>
                    <a:lstStyle/>
                    <a:p>
                      <a:pPr algn="ctr">
                        <a:buNone/>
                      </a:pPr>
                      <a:r>
                        <a:rPr lang="zh-CN" altLang="en-US" sz="2100" b="1" dirty="0">
                          <a:solidFill>
                            <a:srgbClr val="C00000"/>
                          </a:solidFill>
                          <a:latin typeface="微软雅黑" panose="020B0503020204020204" charset="-122"/>
                          <a:ea typeface="微软雅黑" panose="020B0503020204020204" charset="-122"/>
                        </a:rPr>
                        <a:t>如何收集</a:t>
                      </a:r>
                      <a:r>
                        <a:rPr lang="en-US" altLang="zh-CN" sz="2100" b="1" dirty="0">
                          <a:solidFill>
                            <a:srgbClr val="C00000"/>
                          </a:solidFill>
                          <a:latin typeface="微软雅黑" panose="020B0503020204020204" charset="-122"/>
                          <a:ea typeface="微软雅黑" panose="020B0503020204020204" charset="-122"/>
                        </a:rPr>
                        <a:t>6G</a:t>
                      </a:r>
                      <a:r>
                        <a:rPr lang="zh-CN" altLang="en-US" sz="2100" b="1" dirty="0">
                          <a:solidFill>
                            <a:srgbClr val="C00000"/>
                          </a:solidFill>
                          <a:latin typeface="微软雅黑" panose="020B0503020204020204" charset="-122"/>
                          <a:ea typeface="微软雅黑" panose="020B0503020204020204" charset="-122"/>
                        </a:rPr>
                        <a:t>业务数据</a:t>
                      </a:r>
                    </a:p>
                  </a:txBody>
                  <a:tcPr anchor="ctr">
                    <a:solidFill>
                      <a:schemeClr val="bg1">
                        <a:lumMod val="95000"/>
                      </a:schemeClr>
                    </a:solidFill>
                  </a:tcPr>
                </a:tc>
                <a:tc hMerge="1">
                  <a:txBody>
                    <a:bodyPr/>
                    <a:lstStyle/>
                    <a:p>
                      <a:endParaRPr lang="zh-CN"/>
                    </a:p>
                  </a:txBody>
                  <a:tcPr/>
                </a:tc>
                <a:extLst>
                  <a:ext uri="{0D108BD9-81ED-4DB2-BD59-A6C34878D82A}">
                    <a16:rowId xmlns:a16="http://schemas.microsoft.com/office/drawing/2014/main" val="10000"/>
                  </a:ext>
                </a:extLst>
              </a:tr>
              <a:tr h="529590">
                <a:tc>
                  <a:txBody>
                    <a:bodyPr/>
                    <a:lstStyle/>
                    <a:p>
                      <a:pPr algn="l">
                        <a:buNone/>
                      </a:pPr>
                      <a:r>
                        <a:rPr lang="en-US" altLang="zh-CN" sz="2000" dirty="0">
                          <a:latin typeface="微软雅黑" panose="020B0503020204020204" charset="-122"/>
                          <a:ea typeface="微软雅黑" panose="020B0503020204020204" charset="-122"/>
                        </a:rPr>
                        <a:t>6G</a:t>
                      </a:r>
                      <a:r>
                        <a:rPr lang="zh-CN" altLang="en-US" sz="2000" dirty="0">
                          <a:latin typeface="微软雅黑" panose="020B0503020204020204" charset="-122"/>
                          <a:ea typeface="微软雅黑" panose="020B0503020204020204" charset="-122"/>
                        </a:rPr>
                        <a:t>目前很多业务是没有相关的官方数据</a:t>
                      </a:r>
                    </a:p>
                  </a:txBody>
                  <a:tcPr anchor="ctr">
                    <a:noFill/>
                  </a:tcPr>
                </a:tc>
                <a:tc>
                  <a:txBody>
                    <a:bodyPr/>
                    <a:lstStyle/>
                    <a:p>
                      <a:pPr algn="l">
                        <a:buNone/>
                      </a:pPr>
                      <a:r>
                        <a:rPr lang="zh-CN" altLang="en-US" sz="2000" dirty="0">
                          <a:latin typeface="微软雅黑" panose="020B0503020204020204" charset="-122"/>
                          <a:ea typeface="微软雅黑" panose="020B0503020204020204" charset="-122"/>
                        </a:rPr>
                        <a:t>收集</a:t>
                      </a:r>
                      <a:r>
                        <a:rPr lang="en-US" altLang="zh-CN" sz="2000" dirty="0">
                          <a:latin typeface="微软雅黑" panose="020B0503020204020204" charset="-122"/>
                          <a:ea typeface="微软雅黑" panose="020B0503020204020204" charset="-122"/>
                        </a:rPr>
                        <a:t>3GPP</a:t>
                      </a:r>
                      <a:r>
                        <a:rPr lang="zh-CN" altLang="en-US" sz="2000" dirty="0">
                          <a:latin typeface="微软雅黑" panose="020B0503020204020204" charset="-122"/>
                          <a:ea typeface="微软雅黑" panose="020B0503020204020204" charset="-122"/>
                        </a:rPr>
                        <a:t>发布的一些业务的数据</a:t>
                      </a:r>
                    </a:p>
                  </a:txBody>
                  <a:tcPr anchor="ctr">
                    <a:noFill/>
                  </a:tcPr>
                </a:tc>
                <a:extLst>
                  <a:ext uri="{0D108BD9-81ED-4DB2-BD59-A6C34878D82A}">
                    <a16:rowId xmlns:a16="http://schemas.microsoft.com/office/drawing/2014/main" val="10001"/>
                  </a:ext>
                </a:extLst>
              </a:tr>
              <a:tr h="878205">
                <a:tc>
                  <a:txBody>
                    <a:bodyPr/>
                    <a:lstStyle/>
                    <a:p>
                      <a:pPr algn="l">
                        <a:buNone/>
                      </a:pPr>
                      <a:r>
                        <a:rPr lang="zh-CN" altLang="en-US" sz="2000" dirty="0">
                          <a:latin typeface="微软雅黑" panose="020B0503020204020204" charset="-122"/>
                          <a:ea typeface="微软雅黑" panose="020B0503020204020204" charset="-122"/>
                        </a:rPr>
                        <a:t>只能根据一些</a:t>
                      </a:r>
                      <a:r>
                        <a:rPr lang="en-US" altLang="zh-CN" sz="2000" dirty="0">
                          <a:latin typeface="微软雅黑" panose="020B0503020204020204" charset="-122"/>
                          <a:ea typeface="微软雅黑" panose="020B0503020204020204" charset="-122"/>
                        </a:rPr>
                        <a:t>5G</a:t>
                      </a:r>
                      <a:r>
                        <a:rPr lang="zh-CN" altLang="en-US" sz="2000" dirty="0">
                          <a:latin typeface="微软雅黑" panose="020B0503020204020204" charset="-122"/>
                          <a:ea typeface="微软雅黑" panose="020B0503020204020204" charset="-122"/>
                        </a:rPr>
                        <a:t>场景的业务去做</a:t>
                      </a:r>
                    </a:p>
                  </a:txBody>
                  <a:tcPr anchor="ctr"/>
                </a:tc>
                <a:tc>
                  <a:txBody>
                    <a:bodyPr/>
                    <a:lstStyle/>
                    <a:p>
                      <a:pPr algn="l" fontAlgn="auto">
                        <a:lnSpc>
                          <a:spcPct val="110000"/>
                        </a:lnSpc>
                        <a:buNone/>
                      </a:pPr>
                      <a:r>
                        <a:rPr lang="zh-CN" altLang="en-US" sz="2000" dirty="0">
                          <a:latin typeface="微软雅黑" panose="020B0503020204020204" charset="-122"/>
                          <a:ea typeface="微软雅黑" panose="020B0503020204020204" charset="-122"/>
                          <a:cs typeface="微软雅黑" panose="020B0503020204020204" charset="-122"/>
                        </a:rPr>
                        <a:t>数据处理</a:t>
                      </a:r>
                    </a:p>
                  </a:txBody>
                  <a:tcPr anchor="ctr"/>
                </a:tc>
                <a:extLst>
                  <a:ext uri="{0D108BD9-81ED-4DB2-BD59-A6C34878D82A}">
                    <a16:rowId xmlns:a16="http://schemas.microsoft.com/office/drawing/2014/main" val="10002"/>
                  </a:ext>
                </a:extLst>
              </a:tr>
            </a:tbl>
          </a:graphicData>
        </a:graphic>
      </p:graphicFrame>
      <p:graphicFrame>
        <p:nvGraphicFramePr>
          <p:cNvPr id="14" name="表格 13">
            <a:extLst>
              <a:ext uri="{FF2B5EF4-FFF2-40B4-BE49-F238E27FC236}">
                <a16:creationId xmlns:a16="http://schemas.microsoft.com/office/drawing/2014/main" id="{5F5A95AE-CFB2-4E04-A5BF-9669076938DE}"/>
              </a:ext>
            </a:extLst>
          </p:cNvPr>
          <p:cNvGraphicFramePr/>
          <p:nvPr>
            <p:custDataLst>
              <p:tags r:id="rId3"/>
            </p:custDataLst>
            <p:extLst>
              <p:ext uri="{D42A27DB-BD31-4B8C-83A1-F6EECF244321}">
                <p14:modId xmlns:p14="http://schemas.microsoft.com/office/powerpoint/2010/main" val="1595571766"/>
              </p:ext>
            </p:extLst>
          </p:nvPr>
        </p:nvGraphicFramePr>
        <p:xfrm>
          <a:off x="1122045" y="3953797"/>
          <a:ext cx="8181340" cy="1006129"/>
        </p:xfrm>
        <a:graphic>
          <a:graphicData uri="http://schemas.openxmlformats.org/drawingml/2006/table">
            <a:tbl>
              <a:tblPr firstRow="1" bandRow="1">
                <a:tableStyleId>{9D7B26C5-4107-4FEC-AEDC-1716B250A1EF}</a:tableStyleId>
              </a:tblPr>
              <a:tblGrid>
                <a:gridCol w="4090670">
                  <a:extLst>
                    <a:ext uri="{9D8B030D-6E8A-4147-A177-3AD203B41FA5}">
                      <a16:colId xmlns:a16="http://schemas.microsoft.com/office/drawing/2014/main" val="20000"/>
                    </a:ext>
                  </a:extLst>
                </a:gridCol>
                <a:gridCol w="4090670">
                  <a:extLst>
                    <a:ext uri="{9D8B030D-6E8A-4147-A177-3AD203B41FA5}">
                      <a16:colId xmlns:a16="http://schemas.microsoft.com/office/drawing/2014/main" val="20001"/>
                    </a:ext>
                  </a:extLst>
                </a:gridCol>
              </a:tblGrid>
              <a:tr h="468000">
                <a:tc gridSpan="2">
                  <a:txBody>
                    <a:bodyPr/>
                    <a:lstStyle/>
                    <a:p>
                      <a:pPr algn="ctr">
                        <a:buNone/>
                      </a:pPr>
                      <a:r>
                        <a:rPr lang="zh-CN" altLang="en-US" sz="2100" dirty="0">
                          <a:solidFill>
                            <a:srgbClr val="C00000"/>
                          </a:solidFill>
                          <a:latin typeface="微软雅黑" panose="020B0503020204020204" charset="-122"/>
                          <a:ea typeface="微软雅黑" panose="020B0503020204020204" charset="-122"/>
                        </a:rPr>
                        <a:t>找到适合的多维度聚类的方法</a:t>
                      </a:r>
                    </a:p>
                  </a:txBody>
                  <a:tcPr anchor="ctr">
                    <a:solidFill>
                      <a:schemeClr val="bg1">
                        <a:lumMod val="95000"/>
                      </a:schemeClr>
                    </a:solidFill>
                  </a:tcPr>
                </a:tc>
                <a:tc hMerge="1">
                  <a:txBody>
                    <a:bodyPr/>
                    <a:lstStyle/>
                    <a:p>
                      <a:endParaRPr lang="zh-CN"/>
                    </a:p>
                  </a:txBody>
                  <a:tcPr/>
                </a:tc>
                <a:extLst>
                  <a:ext uri="{0D108BD9-81ED-4DB2-BD59-A6C34878D82A}">
                    <a16:rowId xmlns:a16="http://schemas.microsoft.com/office/drawing/2014/main" val="10000"/>
                  </a:ext>
                </a:extLst>
              </a:tr>
              <a:tr h="538129">
                <a:tc>
                  <a:txBody>
                    <a:bodyPr/>
                    <a:lstStyle/>
                    <a:p>
                      <a:pPr algn="l">
                        <a:buNone/>
                      </a:pPr>
                      <a:r>
                        <a:rPr lang="zh-CN" altLang="en-US" sz="2000" dirty="0">
                          <a:latin typeface="微软雅黑" panose="020B0503020204020204" charset="-122"/>
                          <a:ea typeface="微软雅黑" panose="020B0503020204020204" charset="-122"/>
                        </a:rPr>
                        <a:t>多视图聚类方法</a:t>
                      </a:r>
                    </a:p>
                  </a:txBody>
                  <a:tcPr anchor="ctr">
                    <a:noFill/>
                  </a:tcPr>
                </a:tc>
                <a:tc>
                  <a:txBody>
                    <a:bodyPr/>
                    <a:lstStyle/>
                    <a:p>
                      <a:pPr algn="l">
                        <a:buNone/>
                      </a:pPr>
                      <a:r>
                        <a:rPr lang="zh-CN" altLang="en-US" sz="2000" dirty="0">
                          <a:latin typeface="微软雅黑" panose="020B0503020204020204" charset="-122"/>
                          <a:ea typeface="微软雅黑" panose="020B0503020204020204" charset="-122"/>
                        </a:rPr>
                        <a:t>不完全多视图聚类方法</a:t>
                      </a:r>
                    </a:p>
                  </a:txBody>
                  <a:tcPr anchor="ctr">
                    <a:noFill/>
                  </a:tcPr>
                </a:tc>
                <a:extLst>
                  <a:ext uri="{0D108BD9-81ED-4DB2-BD59-A6C34878D82A}">
                    <a16:rowId xmlns:a16="http://schemas.microsoft.com/office/drawing/2014/main" val="10001"/>
                  </a:ext>
                </a:extLst>
              </a:tr>
            </a:tbl>
          </a:graphicData>
        </a:graphic>
      </p:graphicFrame>
      <p:graphicFrame>
        <p:nvGraphicFramePr>
          <p:cNvPr id="15" name="7uJlGuEWM4czLuV表格 2">
            <a:extLst>
              <a:ext uri="{FF2B5EF4-FFF2-40B4-BE49-F238E27FC236}">
                <a16:creationId xmlns:a16="http://schemas.microsoft.com/office/drawing/2014/main" id="{4C2F6C49-2954-438F-9A9B-E8D73F918617}"/>
              </a:ext>
            </a:extLst>
          </p:cNvPr>
          <p:cNvGraphicFramePr/>
          <p:nvPr>
            <p:custDataLst>
              <p:tags r:id="rId4"/>
            </p:custDataLst>
            <p:extLst>
              <p:ext uri="{D42A27DB-BD31-4B8C-83A1-F6EECF244321}">
                <p14:modId xmlns:p14="http://schemas.microsoft.com/office/powerpoint/2010/main" val="2141426739"/>
              </p:ext>
            </p:extLst>
          </p:nvPr>
        </p:nvGraphicFramePr>
        <p:xfrm>
          <a:off x="1122045" y="4959926"/>
          <a:ext cx="8181340" cy="997590"/>
        </p:xfrm>
        <a:graphic>
          <a:graphicData uri="http://schemas.openxmlformats.org/drawingml/2006/table">
            <a:tbl>
              <a:tblPr firstRow="1" bandRow="1">
                <a:tableStyleId>{9D7B26C5-4107-4FEC-AEDC-1716B250A1EF}</a:tableStyleId>
              </a:tblPr>
              <a:tblGrid>
                <a:gridCol w="4090670">
                  <a:extLst>
                    <a:ext uri="{9D8B030D-6E8A-4147-A177-3AD203B41FA5}">
                      <a16:colId xmlns:a16="http://schemas.microsoft.com/office/drawing/2014/main" val="20000"/>
                    </a:ext>
                  </a:extLst>
                </a:gridCol>
                <a:gridCol w="4090670">
                  <a:extLst>
                    <a:ext uri="{9D8B030D-6E8A-4147-A177-3AD203B41FA5}">
                      <a16:colId xmlns:a16="http://schemas.microsoft.com/office/drawing/2014/main" val="20001"/>
                    </a:ext>
                  </a:extLst>
                </a:gridCol>
              </a:tblGrid>
              <a:tr h="468000">
                <a:tc gridSpan="2">
                  <a:txBody>
                    <a:bodyPr/>
                    <a:lstStyle/>
                    <a:p>
                      <a:pPr algn="ctr">
                        <a:buNone/>
                      </a:pPr>
                      <a:r>
                        <a:rPr lang="zh-CN" altLang="en-US" sz="2100" dirty="0">
                          <a:solidFill>
                            <a:srgbClr val="C00000"/>
                          </a:solidFill>
                          <a:latin typeface="微软雅黑" panose="020B0503020204020204" charset="-122"/>
                          <a:ea typeface="微软雅黑" panose="020B0503020204020204" charset="-122"/>
                        </a:rPr>
                        <a:t>对聚类结果进行分析</a:t>
                      </a:r>
                    </a:p>
                  </a:txBody>
                  <a:tcPr anchor="ctr">
                    <a:solidFill>
                      <a:schemeClr val="bg1">
                        <a:lumMod val="95000"/>
                      </a:schemeClr>
                    </a:solidFill>
                  </a:tcPr>
                </a:tc>
                <a:tc hMerge="1">
                  <a:txBody>
                    <a:bodyPr/>
                    <a:lstStyle/>
                    <a:p>
                      <a:endParaRPr lang="zh-CN"/>
                    </a:p>
                  </a:txBody>
                  <a:tcPr/>
                </a:tc>
                <a:extLst>
                  <a:ext uri="{0D108BD9-81ED-4DB2-BD59-A6C34878D82A}">
                    <a16:rowId xmlns:a16="http://schemas.microsoft.com/office/drawing/2014/main" val="10000"/>
                  </a:ext>
                </a:extLst>
              </a:tr>
              <a:tr h="529590">
                <a:tc>
                  <a:txBody>
                    <a:bodyPr/>
                    <a:lstStyle/>
                    <a:p>
                      <a:pPr>
                        <a:buNone/>
                      </a:pPr>
                      <a:r>
                        <a:rPr lang="zh-CN" altLang="en-US" sz="2000" dirty="0">
                          <a:latin typeface="微软雅黑" panose="020B0503020204020204" charset="-122"/>
                          <a:ea typeface="微软雅黑" panose="020B0503020204020204" charset="-122"/>
                        </a:rPr>
                        <a:t>结果可视化展示</a:t>
                      </a:r>
                    </a:p>
                  </a:txBody>
                  <a:tcPr anchor="ctr">
                    <a:noFill/>
                  </a:tcPr>
                </a:tc>
                <a:tc>
                  <a:txBody>
                    <a:bodyPr/>
                    <a:lstStyle/>
                    <a:p>
                      <a:pPr algn="l">
                        <a:buNone/>
                      </a:pPr>
                      <a:r>
                        <a:rPr lang="zh-CN" altLang="en-US" sz="2000" dirty="0">
                          <a:sym typeface="+mn-ea"/>
                        </a:rPr>
                        <a:t>对每个分好类的簇中业务进行分析</a:t>
                      </a:r>
                      <a:endParaRPr lang="zh-CN" altLang="en-US" sz="2000" dirty="0">
                        <a:latin typeface="微软雅黑" panose="020B0503020204020204" charset="-122"/>
                        <a:ea typeface="微软雅黑" panose="020B0503020204020204" charset="-122"/>
                      </a:endParaRPr>
                    </a:p>
                  </a:txBody>
                  <a:tcPr anchor="ctr">
                    <a:noFill/>
                  </a:tcPr>
                </a:tc>
                <a:extLst>
                  <a:ext uri="{0D108BD9-81ED-4DB2-BD59-A6C34878D82A}">
                    <a16:rowId xmlns:a16="http://schemas.microsoft.com/office/drawing/2014/main" val="10001"/>
                  </a:ext>
                </a:extLst>
              </a:tr>
            </a:tbl>
          </a:graphicData>
        </a:graphic>
      </p:graphicFrame>
      <p:sp>
        <p:nvSpPr>
          <p:cNvPr id="17" name="标题 9">
            <a:extLst>
              <a:ext uri="{FF2B5EF4-FFF2-40B4-BE49-F238E27FC236}">
                <a16:creationId xmlns:a16="http://schemas.microsoft.com/office/drawing/2014/main" id="{0408D1A5-42E8-4ADC-ABD3-D73D9979D8D5}"/>
              </a:ext>
            </a:extLst>
          </p:cNvPr>
          <p:cNvSpPr txBox="1">
            <a:spLocks/>
          </p:cNvSpPr>
          <p:nvPr/>
        </p:nvSpPr>
        <p:spPr>
          <a:xfrm>
            <a:off x="3661280" y="1351391"/>
            <a:ext cx="3102870" cy="69723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r>
              <a:rPr lang="zh-CN" altLang="en-US" sz="2400" dirty="0"/>
              <a:t>对</a:t>
            </a:r>
            <a:r>
              <a:rPr lang="en-US" altLang="zh-CN" sz="2400" dirty="0"/>
              <a:t>6G</a:t>
            </a:r>
            <a:r>
              <a:rPr lang="zh-CN" altLang="en-US" sz="2400" dirty="0"/>
              <a:t>业务进行聚类</a:t>
            </a:r>
          </a:p>
        </p:txBody>
      </p:sp>
      <p:sp>
        <p:nvSpPr>
          <p:cNvPr id="18" name="文本框 17">
            <a:extLst>
              <a:ext uri="{FF2B5EF4-FFF2-40B4-BE49-F238E27FC236}">
                <a16:creationId xmlns:a16="http://schemas.microsoft.com/office/drawing/2014/main" id="{01ED9372-0F7A-4CE3-A84E-DB27B533CFC2}"/>
              </a:ext>
            </a:extLst>
          </p:cNvPr>
          <p:cNvSpPr txBox="1"/>
          <p:nvPr/>
        </p:nvSpPr>
        <p:spPr>
          <a:xfrm>
            <a:off x="10510981" y="1968731"/>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研究方法</a:t>
            </a:r>
          </a:p>
        </p:txBody>
      </p:sp>
      <p:sp>
        <p:nvSpPr>
          <p:cNvPr id="19" name="文本框 18">
            <a:extLst>
              <a:ext uri="{FF2B5EF4-FFF2-40B4-BE49-F238E27FC236}">
                <a16:creationId xmlns:a16="http://schemas.microsoft.com/office/drawing/2014/main" id="{FC4CB1E7-976F-41D5-9ABC-57D1A48B6084}"/>
              </a:ext>
            </a:extLst>
          </p:cNvPr>
          <p:cNvSpPr txBox="1"/>
          <p:nvPr/>
        </p:nvSpPr>
        <p:spPr>
          <a:xfrm>
            <a:off x="10510981" y="4467304"/>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参考文献</a:t>
            </a:r>
          </a:p>
        </p:txBody>
      </p:sp>
    </p:spTree>
    <p:custDataLst>
      <p:tags r:id="rId1"/>
    </p:custDataLst>
  </p:cSld>
  <p:clrMapOvr>
    <a:masterClrMapping/>
  </p:clrMapOvr>
  <p:transition advTm="76994"/>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265555" y="486410"/>
            <a:ext cx="3630295" cy="697230"/>
          </a:xfrm>
        </p:spPr>
        <p:txBody>
          <a:bodyPr>
            <a:normAutofit/>
          </a:bodyPr>
          <a:lstStyle/>
          <a:p>
            <a:r>
              <a:rPr lang="zh-CN" altLang="en-US" dirty="0"/>
              <a:t>研究意义</a:t>
            </a:r>
          </a:p>
        </p:txBody>
      </p:sp>
      <p:sp>
        <p:nvSpPr>
          <p:cNvPr id="11" name="文本占位符 10"/>
          <p:cNvSpPr>
            <a:spLocks noGrp="1"/>
          </p:cNvSpPr>
          <p:nvPr>
            <p:ph type="body" idx="1"/>
          </p:nvPr>
        </p:nvSpPr>
        <p:spPr>
          <a:xfrm>
            <a:off x="1265555" y="949325"/>
            <a:ext cx="4235450" cy="412750"/>
          </a:xfrm>
        </p:spPr>
        <p:txBody>
          <a:bodyPr>
            <a:normAutofit fontScale="75000" lnSpcReduction="20000"/>
          </a:bodyPr>
          <a:lstStyle/>
          <a:p>
            <a:r>
              <a:rPr lang="en-US" altLang="zh-CN" dirty="0">
                <a:solidFill>
                  <a:schemeClr val="bg2">
                    <a:lumMod val="75000"/>
                  </a:schemeClr>
                </a:solidFill>
                <a:latin typeface="Arial Black" panose="020B0A04020102020204" charset="0"/>
                <a:cs typeface="Arial Black" panose="020B0A04020102020204" charset="0"/>
              </a:rPr>
              <a:t>RESEARCH SIGNIFICANCE</a:t>
            </a:r>
          </a:p>
        </p:txBody>
      </p:sp>
      <p:sp>
        <p:nvSpPr>
          <p:cNvPr id="2" name="灯片编号占位符 1"/>
          <p:cNvSpPr>
            <a:spLocks noGrp="1"/>
          </p:cNvSpPr>
          <p:nvPr>
            <p:ph type="sldNum" sz="quarter" idx="12"/>
          </p:nvPr>
        </p:nvSpPr>
        <p:spPr>
          <a:xfrm>
            <a:off x="305100" y="6314400"/>
            <a:ext cx="2700000" cy="316800"/>
          </a:xfrm>
        </p:spPr>
        <p:txBody>
          <a:bodyPr/>
          <a:lstStyle/>
          <a:p>
            <a:fld id="{565CE74E-AB26-4998-AD42-012C4C1AD076}" type="slidenum">
              <a:rPr lang="zh-CN" altLang="en-US" smtClean="0"/>
              <a:t>6</a:t>
            </a:fld>
            <a:endParaRPr lang="zh-CN" altLang="en-US" dirty="0"/>
          </a:p>
        </p:txBody>
      </p:sp>
      <p:sp>
        <p:nvSpPr>
          <p:cNvPr id="9" name="文本框 8">
            <a:extLst>
              <a:ext uri="{FF2B5EF4-FFF2-40B4-BE49-F238E27FC236}">
                <a16:creationId xmlns:a16="http://schemas.microsoft.com/office/drawing/2014/main" id="{DFE91D8C-9681-42E8-BBE7-2D3AA527FF86}"/>
              </a:ext>
            </a:extLst>
          </p:cNvPr>
          <p:cNvSpPr txBox="1"/>
          <p:nvPr/>
        </p:nvSpPr>
        <p:spPr>
          <a:xfrm>
            <a:off x="799233" y="1362075"/>
            <a:ext cx="8821420" cy="2120902"/>
          </a:xfrm>
          <a:prstGeom prst="rect">
            <a:avLst/>
          </a:prstGeom>
          <a:noFill/>
          <a:ln w="9525">
            <a:noFill/>
          </a:ln>
        </p:spPr>
        <p:txBody>
          <a:bodyPr wrap="square">
            <a:spAutoFit/>
          </a:bodyPr>
          <a:lstStyle/>
          <a:p>
            <a:pPr marL="342900" indent="-342900" algn="l" fontAlgn="auto">
              <a:lnSpc>
                <a:spcPct val="150000"/>
              </a:lnSpc>
              <a:buFont typeface="Arial" panose="020B0604020202020204" pitchFamily="34" charset="0"/>
              <a:buChar char="•"/>
            </a:pPr>
            <a:r>
              <a:rPr lang="zh-CN" altLang="en-US" b="0" dirty="0">
                <a:latin typeface="微软雅黑" panose="020B0503020204020204" charset="-122"/>
                <a:ea typeface="微软雅黑" panose="020B0503020204020204" charset="-122"/>
                <a:cs typeface="微软雅黑" panose="020B0503020204020204" charset="-122"/>
              </a:rPr>
              <a:t>根据分类结果和对每一类业务的分析，可以得到该类业务的一些知识（如</a:t>
            </a:r>
            <a:r>
              <a:rPr lang="en-US" altLang="zh-CN" b="0" dirty="0">
                <a:latin typeface="微软雅黑" panose="020B0503020204020204" charset="-122"/>
                <a:ea typeface="微软雅黑" panose="020B0503020204020204" charset="-122"/>
                <a:cs typeface="微软雅黑" panose="020B0503020204020204" charset="-122"/>
              </a:rPr>
              <a:t>KPI</a:t>
            </a:r>
            <a:r>
              <a:rPr lang="zh-CN" altLang="en-US" b="0" dirty="0">
                <a:latin typeface="微软雅黑" panose="020B0503020204020204" charset="-122"/>
                <a:ea typeface="微软雅黑" panose="020B0503020204020204" charset="-122"/>
                <a:cs typeface="微软雅黑" panose="020B0503020204020204" charset="-122"/>
              </a:rPr>
              <a:t>特征、解决方案等）。</a:t>
            </a:r>
          </a:p>
          <a:p>
            <a:pPr marL="342900" indent="-342900" algn="l" fontAlgn="auto">
              <a:lnSpc>
                <a:spcPct val="150000"/>
              </a:lnSpc>
              <a:buFont typeface="Arial" panose="020B0604020202020204" pitchFamily="34" charset="0"/>
              <a:buChar char="•"/>
            </a:pPr>
            <a:r>
              <a:rPr lang="zh-CN" altLang="en-US" b="0" dirty="0">
                <a:latin typeface="微软雅黑" panose="020B0503020204020204" charset="-122"/>
                <a:ea typeface="微软雅黑" panose="020B0503020204020204" charset="-122"/>
                <a:cs typeface="微软雅黑" panose="020B0503020204020204" charset="-122"/>
              </a:rPr>
              <a:t>当新的业务出现时，可以根据已有业务分类知识，将其很容易地归为其中某一类业务（增量聚类），使得该新业务可以使用这一聚类已知的知识进行处理。提高了效率。</a:t>
            </a:r>
          </a:p>
        </p:txBody>
      </p:sp>
      <p:sp>
        <p:nvSpPr>
          <p:cNvPr id="34" name="文本框 33">
            <a:extLst>
              <a:ext uri="{FF2B5EF4-FFF2-40B4-BE49-F238E27FC236}">
                <a16:creationId xmlns:a16="http://schemas.microsoft.com/office/drawing/2014/main" id="{1623C1AA-C92E-424E-A1DA-52B27C42D4F3}"/>
              </a:ext>
            </a:extLst>
          </p:cNvPr>
          <p:cNvSpPr txBox="1"/>
          <p:nvPr/>
        </p:nvSpPr>
        <p:spPr>
          <a:xfrm>
            <a:off x="10510981" y="1968731"/>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研究方法</a:t>
            </a:r>
          </a:p>
        </p:txBody>
      </p:sp>
      <p:sp>
        <p:nvSpPr>
          <p:cNvPr id="35" name="文本框 34">
            <a:extLst>
              <a:ext uri="{FF2B5EF4-FFF2-40B4-BE49-F238E27FC236}">
                <a16:creationId xmlns:a16="http://schemas.microsoft.com/office/drawing/2014/main" id="{90AD9BF1-516E-4FAD-B48B-EB402B750148}"/>
              </a:ext>
            </a:extLst>
          </p:cNvPr>
          <p:cNvSpPr txBox="1"/>
          <p:nvPr/>
        </p:nvSpPr>
        <p:spPr>
          <a:xfrm>
            <a:off x="10510981" y="4467304"/>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参考文献</a:t>
            </a:r>
          </a:p>
        </p:txBody>
      </p:sp>
      <p:pic>
        <p:nvPicPr>
          <p:cNvPr id="4" name="图片 3">
            <a:extLst>
              <a:ext uri="{FF2B5EF4-FFF2-40B4-BE49-F238E27FC236}">
                <a16:creationId xmlns:a16="http://schemas.microsoft.com/office/drawing/2014/main" id="{51F296B9-23DB-4B9A-B092-2B8FD9DCB5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100" y="3198464"/>
            <a:ext cx="8343961" cy="3400450"/>
          </a:xfrm>
          <a:prstGeom prst="rect">
            <a:avLst/>
          </a:prstGeom>
        </p:spPr>
      </p:pic>
    </p:spTree>
  </p:cSld>
  <p:clrMapOvr>
    <a:masterClrMapping/>
  </p:clrMapOvr>
  <p:transition advTm="17888"/>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EBDDB06-E1B4-476A-939A-E89B60568DF9}"/>
              </a:ext>
            </a:extLst>
          </p:cNvPr>
          <p:cNvSpPr>
            <a:spLocks noGrp="1"/>
          </p:cNvSpPr>
          <p:nvPr>
            <p:ph type="title"/>
          </p:nvPr>
        </p:nvSpPr>
        <p:spPr>
          <a:xfrm>
            <a:off x="4017518" y="1588655"/>
            <a:ext cx="4156964" cy="1754909"/>
          </a:xfrm>
        </p:spPr>
        <p:txBody>
          <a:bodyPr>
            <a:normAutofit/>
          </a:bodyPr>
          <a:lstStyle/>
          <a:p>
            <a:pPr algn="ctr"/>
            <a:r>
              <a:rPr lang="en-US" altLang="zh-CN" dirty="0">
                <a:solidFill>
                  <a:schemeClr val="bg1"/>
                </a:solidFill>
              </a:rPr>
              <a:t>Part 2</a:t>
            </a:r>
            <a:br>
              <a:rPr lang="en-US" altLang="zh-CN" dirty="0">
                <a:solidFill>
                  <a:schemeClr val="bg1"/>
                </a:solidFill>
              </a:rPr>
            </a:br>
            <a:r>
              <a:rPr lang="zh-CN" altLang="en-US" dirty="0">
                <a:solidFill>
                  <a:schemeClr val="bg1"/>
                </a:solidFill>
              </a:rPr>
              <a:t>研究方法</a:t>
            </a:r>
          </a:p>
        </p:txBody>
      </p:sp>
    </p:spTree>
  </p:cSld>
  <p:clrMapOvr>
    <a:masterClrMapping/>
  </p:clrMapOvr>
  <p:transition advTm="1328"/>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5"/>
          <p:cNvSpPr>
            <a:spLocks noGrp="1"/>
          </p:cNvSpPr>
          <p:nvPr/>
        </p:nvSpPr>
        <p:spPr>
          <a:xfrm>
            <a:off x="1265555" y="486410"/>
            <a:ext cx="3630295" cy="697230"/>
          </a:xfrm>
          <a:prstGeom prst="rect">
            <a:avLst/>
          </a:prstGeom>
        </p:spPr>
        <p:txBody>
          <a:bodyPr vert="horz" lIns="90170" tIns="46990" rIns="90170" bIns="46990" rtlCol="0" anchor="ctr" anchorCtr="0">
            <a:normAutofit fontScale="97500"/>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r>
              <a:rPr lang="zh-CN" altLang="en-US" dirty="0"/>
              <a:t>聚类思路</a:t>
            </a:r>
          </a:p>
        </p:txBody>
      </p:sp>
      <p:sp>
        <p:nvSpPr>
          <p:cNvPr id="10" name="文本占位符 9"/>
          <p:cNvSpPr>
            <a:spLocks noGrp="1"/>
          </p:cNvSpPr>
          <p:nvPr/>
        </p:nvSpPr>
        <p:spPr>
          <a:xfrm>
            <a:off x="1265555" y="949325"/>
            <a:ext cx="4747318" cy="412750"/>
          </a:xfrm>
          <a:prstGeom prst="rect">
            <a:avLst/>
          </a:prstGeom>
        </p:spPr>
        <p:txBody>
          <a:bodyPr vert="horz" lIns="90000" tIns="46800" rIns="90000" bIns="46800" rtlCol="0" anchor="b">
            <a:normAutofit fontScale="97500"/>
          </a:bodyPr>
          <a:lstStyle>
            <a:lvl1pPr marL="0" indent="0" algn="l" defTabSz="914400" rtl="0" eaLnBrk="1" fontAlgn="auto" latinLnBrk="0" hangingPunct="1">
              <a:lnSpc>
                <a:spcPct val="130000"/>
              </a:lnSpc>
              <a:spcBef>
                <a:spcPts val="0"/>
              </a:spcBef>
              <a:spcAft>
                <a:spcPts val="1000"/>
              </a:spcAft>
              <a:buFont typeface="Arial" panose="020B0604020202020204" pitchFamily="34" charset="0"/>
              <a:buNone/>
              <a:defRPr sz="2400" b="1" u="none" strike="noStrike" kern="1200" cap="none" spc="150" normalizeH="0" baseline="0">
                <a:solidFill>
                  <a:schemeClr val="tx1">
                    <a:lumMod val="65000"/>
                    <a:lumOff val="35000"/>
                  </a:schemeClr>
                </a:solidFill>
                <a:uFillTx/>
                <a:latin typeface="+mn-lt"/>
                <a:ea typeface="微软雅黑" panose="020B0503020204020204" charset="-122"/>
                <a:cs typeface="+mn-cs"/>
              </a:defRPr>
            </a:lvl1pPr>
            <a:lvl2pPr marL="0" indent="0" algn="l"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 pos="1609725" algn="l"/>
                <a:tab pos="1609725" algn="l"/>
                <a:tab pos="1609725" algn="l"/>
                <a:tab pos="1609725" algn="l"/>
              </a:tabLst>
              <a:defRPr sz="2000" b="0" u="none" strike="noStrike" kern="1200" cap="none" spc="0" normalizeH="0" baseline="0">
                <a:solidFill>
                  <a:schemeClr val="bg2">
                    <a:lumMod val="85000"/>
                  </a:schemeClr>
                </a:solidFill>
                <a:uFillTx/>
                <a:latin typeface="Arial Black" panose="020B0A04020102020204" charset="0"/>
                <a:ea typeface="微软雅黑" panose="020B0503020204020204" charset="-122"/>
                <a:cs typeface="Arial Black" panose="020B0A04020102020204" charset="0"/>
              </a:defRPr>
            </a:lvl2pPr>
            <a:lvl3pPr marL="914400" indent="0" algn="l" defTabSz="914400" rtl="0" eaLnBrk="1" fontAlgn="auto" latinLnBrk="0" hangingPunct="1">
              <a:lnSpc>
                <a:spcPct val="120000"/>
              </a:lnSpc>
              <a:spcBef>
                <a:spcPts val="0"/>
              </a:spcBef>
              <a:spcAft>
                <a:spcPts val="600"/>
              </a:spcAft>
              <a:buFont typeface="Arial" panose="020B0604020202020204" pitchFamily="34" charset="0"/>
              <a:buNone/>
              <a:defRPr sz="1800" b="1"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371600" indent="0" algn="l" defTabSz="914400" rtl="0" eaLnBrk="1" fontAlgn="auto" latinLnBrk="0" hangingPunct="1">
              <a:lnSpc>
                <a:spcPct val="120000"/>
              </a:lnSpc>
              <a:spcBef>
                <a:spcPts val="0"/>
              </a:spcBef>
              <a:spcAft>
                <a:spcPts val="300"/>
              </a:spcAft>
              <a:buFont typeface="Wingdings" panose="05000000000000000000" charset="0"/>
              <a:buNone/>
              <a:defRPr sz="1600" b="1"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1828800" indent="0" algn="l" defTabSz="914400" rtl="0" eaLnBrk="1" fontAlgn="auto" latinLnBrk="0" hangingPunct="1">
              <a:lnSpc>
                <a:spcPct val="120000"/>
              </a:lnSpc>
              <a:spcBef>
                <a:spcPts val="0"/>
              </a:spcBef>
              <a:spcAft>
                <a:spcPts val="300"/>
              </a:spcAft>
              <a:buFont typeface="Arial" panose="020B0604020202020204" pitchFamily="34" charset="0"/>
              <a:buNone/>
              <a:defRPr sz="1600" b="1"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CN" sz="1600" dirty="0">
                <a:solidFill>
                  <a:schemeClr val="bg2">
                    <a:lumMod val="75000"/>
                  </a:schemeClr>
                </a:solidFill>
                <a:latin typeface="Arial Black" panose="020B0A04020102020204" charset="0"/>
                <a:cs typeface="Arial Black" panose="020B0A04020102020204" charset="0"/>
              </a:rPr>
              <a:t>CLUSTERING IDEAS</a:t>
            </a:r>
          </a:p>
        </p:txBody>
      </p:sp>
      <p:sp>
        <p:nvSpPr>
          <p:cNvPr id="2" name="灯片编号占位符 1"/>
          <p:cNvSpPr>
            <a:spLocks noGrp="1"/>
          </p:cNvSpPr>
          <p:nvPr>
            <p:ph type="sldNum" sz="quarter" idx="12"/>
          </p:nvPr>
        </p:nvSpPr>
        <p:spPr>
          <a:xfrm>
            <a:off x="324150" y="6314400"/>
            <a:ext cx="2700000" cy="316800"/>
          </a:xfrm>
        </p:spPr>
        <p:txBody>
          <a:bodyPr/>
          <a:lstStyle/>
          <a:p>
            <a:fld id="{565CE74E-AB26-4998-AD42-012C4C1AD076}" type="slidenum">
              <a:rPr lang="zh-CN" altLang="en-US" smtClean="0"/>
              <a:t>8</a:t>
            </a:fld>
            <a:endParaRPr lang="zh-CN" altLang="en-US"/>
          </a:p>
        </p:txBody>
      </p:sp>
      <p:sp>
        <p:nvSpPr>
          <p:cNvPr id="53" name="文本框 52">
            <a:extLst>
              <a:ext uri="{FF2B5EF4-FFF2-40B4-BE49-F238E27FC236}">
                <a16:creationId xmlns:a16="http://schemas.microsoft.com/office/drawing/2014/main" id="{99C5BA18-5993-4AFB-BA0C-57E46FADAD27}"/>
              </a:ext>
            </a:extLst>
          </p:cNvPr>
          <p:cNvSpPr txBox="1"/>
          <p:nvPr/>
        </p:nvSpPr>
        <p:spPr>
          <a:xfrm>
            <a:off x="799233" y="1703817"/>
            <a:ext cx="8455603" cy="4198393"/>
          </a:xfrm>
          <a:prstGeom prst="rect">
            <a:avLst/>
          </a:prstGeom>
          <a:noFill/>
          <a:ln w="9525">
            <a:noFill/>
          </a:ln>
        </p:spPr>
        <p:txBody>
          <a:bodyPr wrap="square">
            <a:spAutoFit/>
          </a:bodyPr>
          <a:lstStyle/>
          <a:p>
            <a:pPr marL="342900" indent="-342900" algn="l" fontAlgn="auto">
              <a:lnSpc>
                <a:spcPct val="150000"/>
              </a:lnSpc>
              <a:buFont typeface="Arial" panose="020B0604020202020204" pitchFamily="34" charset="0"/>
              <a:buChar char="•"/>
            </a:pPr>
            <a:r>
              <a:rPr lang="zh-CN" altLang="en-US" b="0" dirty="0">
                <a:latin typeface="微软雅黑" panose="020B0503020204020204" charset="-122"/>
                <a:ea typeface="微软雅黑" panose="020B0503020204020204" charset="-122"/>
                <a:cs typeface="微软雅黑" panose="020B0503020204020204" charset="-122"/>
              </a:rPr>
              <a:t>一个业务一般来说是由很多个</a:t>
            </a:r>
            <a:r>
              <a:rPr lang="en-US" altLang="zh-CN" b="0" dirty="0">
                <a:latin typeface="微软雅黑" panose="020B0503020204020204" charset="-122"/>
                <a:ea typeface="微软雅黑" panose="020B0503020204020204" charset="-122"/>
                <a:cs typeface="微软雅黑" panose="020B0503020204020204" charset="-122"/>
              </a:rPr>
              <a:t>KPI</a:t>
            </a:r>
            <a:r>
              <a:rPr lang="zh-CN" altLang="en-US" b="0" dirty="0">
                <a:latin typeface="微软雅黑" panose="020B0503020204020204" charset="-122"/>
                <a:ea typeface="微软雅黑" panose="020B0503020204020204" charset="-122"/>
                <a:cs typeface="微软雅黑" panose="020B0503020204020204" charset="-122"/>
              </a:rPr>
              <a:t>来描述的，因此聚类不能是简单的低维聚类，因为普通的聚类没有办法将一个业务的完全信息考虑在一起去聚类，没办法得到更符合于实际的聚类结果。</a:t>
            </a:r>
          </a:p>
          <a:p>
            <a:pPr marL="342900" indent="-342900" algn="l" fontAlgn="auto">
              <a:lnSpc>
                <a:spcPct val="150000"/>
              </a:lnSpc>
              <a:buFont typeface="Arial" panose="020B0604020202020204" pitchFamily="34" charset="0"/>
              <a:buChar char="•"/>
            </a:pPr>
            <a:r>
              <a:rPr lang="zh-CN" altLang="en-US" b="0" dirty="0">
                <a:latin typeface="微软雅黑" panose="020B0503020204020204" charset="-122"/>
                <a:ea typeface="微软雅黑" panose="020B0503020204020204" charset="-122"/>
                <a:cs typeface="微软雅黑" panose="020B0503020204020204" charset="-122"/>
              </a:rPr>
              <a:t>因此我们考虑做一个多维度</a:t>
            </a:r>
            <a:r>
              <a:rPr lang="en-US" altLang="zh-CN" b="0" dirty="0">
                <a:latin typeface="微软雅黑" panose="020B0503020204020204" charset="-122"/>
                <a:ea typeface="微软雅黑" panose="020B0503020204020204" charset="-122"/>
                <a:cs typeface="微软雅黑" panose="020B0503020204020204" charset="-122"/>
              </a:rPr>
              <a:t>KPI</a:t>
            </a:r>
            <a:r>
              <a:rPr lang="zh-CN" altLang="en-US" b="0" dirty="0">
                <a:latin typeface="微软雅黑" panose="020B0503020204020204" charset="-122"/>
                <a:ea typeface="微软雅黑" panose="020B0503020204020204" charset="-122"/>
                <a:cs typeface="微软雅黑" panose="020B0503020204020204" charset="-122"/>
              </a:rPr>
              <a:t>的业务聚类。由于一个业务是由很多个</a:t>
            </a:r>
            <a:r>
              <a:rPr lang="en-US" altLang="zh-CN" b="0" dirty="0">
                <a:latin typeface="微软雅黑" panose="020B0503020204020204" charset="-122"/>
                <a:ea typeface="微软雅黑" panose="020B0503020204020204" charset="-122"/>
                <a:cs typeface="微软雅黑" panose="020B0503020204020204" charset="-122"/>
              </a:rPr>
              <a:t>KPI</a:t>
            </a:r>
            <a:r>
              <a:rPr lang="zh-CN" altLang="en-US" b="0" dirty="0">
                <a:latin typeface="微软雅黑" panose="020B0503020204020204" charset="-122"/>
                <a:ea typeface="微软雅黑" panose="020B0503020204020204" charset="-122"/>
                <a:cs typeface="微软雅黑" panose="020B0503020204020204" charset="-122"/>
              </a:rPr>
              <a:t>去描述的，如速率、时延、可靠性等。</a:t>
            </a:r>
          </a:p>
          <a:p>
            <a:pPr marL="342900" indent="-342900" algn="l" fontAlgn="auto">
              <a:lnSpc>
                <a:spcPct val="150000"/>
              </a:lnSpc>
              <a:buFont typeface="Arial" panose="020B0604020202020204" pitchFamily="34" charset="0"/>
              <a:buChar char="•"/>
            </a:pPr>
            <a:r>
              <a:rPr lang="zh-CN" altLang="en-US" b="0" dirty="0">
                <a:latin typeface="微软雅黑" panose="020B0503020204020204" charset="-122"/>
                <a:ea typeface="微软雅黑" panose="020B0503020204020204" charset="-122"/>
                <a:cs typeface="微软雅黑" panose="020B0503020204020204" charset="-122"/>
              </a:rPr>
              <a:t>我们可以把业务的多个不同的</a:t>
            </a:r>
            <a:r>
              <a:rPr lang="en-US" altLang="zh-CN" b="0" dirty="0">
                <a:latin typeface="微软雅黑" panose="020B0503020204020204" charset="-122"/>
                <a:ea typeface="微软雅黑" panose="020B0503020204020204" charset="-122"/>
                <a:cs typeface="微软雅黑" panose="020B0503020204020204" charset="-122"/>
              </a:rPr>
              <a:t>KPI</a:t>
            </a:r>
            <a:r>
              <a:rPr lang="zh-CN" altLang="en-US" b="0" dirty="0">
                <a:latin typeface="微软雅黑" panose="020B0503020204020204" charset="-122"/>
                <a:ea typeface="微软雅黑" panose="020B0503020204020204" charset="-122"/>
                <a:cs typeface="微软雅黑" panose="020B0503020204020204" charset="-122"/>
              </a:rPr>
              <a:t>看作是描述一个业务的多个特征或者是描述一个业务的多个不同视角。我们可以分别同时在业务的每一个视角上进行聚类，相当于把每一个</a:t>
            </a:r>
            <a:r>
              <a:rPr lang="en-US" altLang="zh-CN" b="0" dirty="0">
                <a:latin typeface="微软雅黑" panose="020B0503020204020204" charset="-122"/>
                <a:ea typeface="微软雅黑" panose="020B0503020204020204" charset="-122"/>
                <a:cs typeface="微软雅黑" panose="020B0503020204020204" charset="-122"/>
              </a:rPr>
              <a:t>KPI</a:t>
            </a:r>
            <a:r>
              <a:rPr lang="zh-CN" altLang="en-US" b="0" dirty="0">
                <a:latin typeface="微软雅黑" panose="020B0503020204020204" charset="-122"/>
                <a:ea typeface="微软雅黑" panose="020B0503020204020204" charset="-122"/>
                <a:cs typeface="微软雅黑" panose="020B0503020204020204" charset="-122"/>
              </a:rPr>
              <a:t>作为一个维度去聚类，如图所示灰色的平面。最后做一个多个</a:t>
            </a:r>
            <a:r>
              <a:rPr lang="en-US" altLang="zh-CN" b="0" dirty="0">
                <a:latin typeface="微软雅黑" panose="020B0503020204020204" charset="-122"/>
                <a:ea typeface="微软雅黑" panose="020B0503020204020204" charset="-122"/>
                <a:cs typeface="微软雅黑" panose="020B0503020204020204" charset="-122"/>
              </a:rPr>
              <a:t>KPI</a:t>
            </a:r>
            <a:r>
              <a:rPr lang="zh-CN" altLang="en-US" b="0" dirty="0">
                <a:latin typeface="微软雅黑" panose="020B0503020204020204" charset="-122"/>
                <a:ea typeface="微软雅黑" panose="020B0503020204020204" charset="-122"/>
                <a:cs typeface="微软雅黑" panose="020B0503020204020204" charset="-122"/>
              </a:rPr>
              <a:t>多维度的聚类。最后汇聚所有业务所有视角的聚类结果，得出所有业务的聚类情况，聚类结果的每一簇就可以看作是一个场景。如图所示。</a:t>
            </a:r>
          </a:p>
        </p:txBody>
      </p:sp>
      <p:sp>
        <p:nvSpPr>
          <p:cNvPr id="36" name="文本框 35">
            <a:extLst>
              <a:ext uri="{FF2B5EF4-FFF2-40B4-BE49-F238E27FC236}">
                <a16:creationId xmlns:a16="http://schemas.microsoft.com/office/drawing/2014/main" id="{72D603F0-69FB-4CA4-8B19-CA7F4B52A00D}"/>
              </a:ext>
            </a:extLst>
          </p:cNvPr>
          <p:cNvSpPr txBox="1"/>
          <p:nvPr/>
        </p:nvSpPr>
        <p:spPr>
          <a:xfrm>
            <a:off x="10510981" y="1968731"/>
            <a:ext cx="1681020" cy="492443"/>
          </a:xfrm>
          <a:prstGeom prst="rect">
            <a:avLst/>
          </a:prstGeom>
          <a:solidFill>
            <a:srgbClr val="B00000"/>
          </a:solidFill>
        </p:spPr>
        <p:txBody>
          <a:bodyPr wrap="square" rtlCol="0">
            <a:spAutoFit/>
          </a:bodyPr>
          <a:lstStyle/>
          <a:p>
            <a:r>
              <a:rPr lang="zh-CN" altLang="en-US" sz="2500" dirty="0">
                <a:solidFill>
                  <a:schemeClr val="bg1"/>
                </a:solidFill>
                <a:latin typeface="+mn-ea"/>
              </a:rPr>
              <a:t>研究方法</a:t>
            </a:r>
          </a:p>
        </p:txBody>
      </p:sp>
      <p:sp>
        <p:nvSpPr>
          <p:cNvPr id="54" name="文本框 53">
            <a:extLst>
              <a:ext uri="{FF2B5EF4-FFF2-40B4-BE49-F238E27FC236}">
                <a16:creationId xmlns:a16="http://schemas.microsoft.com/office/drawing/2014/main" id="{543CD3C0-2113-48B8-B11A-F06E9E41E1C0}"/>
              </a:ext>
            </a:extLst>
          </p:cNvPr>
          <p:cNvSpPr txBox="1"/>
          <p:nvPr/>
        </p:nvSpPr>
        <p:spPr>
          <a:xfrm>
            <a:off x="10510981" y="4467304"/>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参考文献</a:t>
            </a:r>
          </a:p>
        </p:txBody>
      </p:sp>
      <p:pic>
        <p:nvPicPr>
          <p:cNvPr id="4" name="图片 3">
            <a:extLst>
              <a:ext uri="{FF2B5EF4-FFF2-40B4-BE49-F238E27FC236}">
                <a16:creationId xmlns:a16="http://schemas.microsoft.com/office/drawing/2014/main" id="{FB796B0C-0184-4D09-B684-0945F723B9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1105" y="1362075"/>
            <a:ext cx="7688296" cy="5340663"/>
          </a:xfrm>
          <a:prstGeom prst="rect">
            <a:avLst/>
          </a:prstGeom>
        </p:spPr>
      </p:pic>
    </p:spTree>
  </p:cSld>
  <p:clrMapOvr>
    <a:masterClrMapping/>
  </p:clrMapOvr>
  <p:transition advTm="921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5"/>
          <p:cNvSpPr>
            <a:spLocks noGrp="1"/>
          </p:cNvSpPr>
          <p:nvPr/>
        </p:nvSpPr>
        <p:spPr>
          <a:xfrm>
            <a:off x="1265555" y="486410"/>
            <a:ext cx="3630295" cy="697230"/>
          </a:xfrm>
          <a:prstGeom prst="rect">
            <a:avLst/>
          </a:prstGeom>
        </p:spPr>
        <p:txBody>
          <a:bodyPr vert="horz" lIns="90170" tIns="46990" rIns="90170" bIns="46990" rtlCol="0" anchor="ctr" anchorCtr="0">
            <a:normAutofit fontScale="97500"/>
          </a:bodyPr>
          <a:lstStyle>
            <a:lvl1pPr algn="l" defTabSz="914400" rtl="0" eaLnBrk="1" fontAlgn="auto" latinLnBrk="0" hangingPunct="1">
              <a:lnSpc>
                <a:spcPct val="100000"/>
              </a:lnSpc>
              <a:spcBef>
                <a:spcPct val="0"/>
              </a:spcBef>
              <a:buNone/>
              <a:defRPr sz="3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r>
              <a:rPr lang="zh-CN" altLang="en-US" dirty="0"/>
              <a:t>聚类方法选择</a:t>
            </a:r>
          </a:p>
        </p:txBody>
      </p:sp>
      <p:sp>
        <p:nvSpPr>
          <p:cNvPr id="10" name="文本占位符 9"/>
          <p:cNvSpPr>
            <a:spLocks noGrp="1"/>
          </p:cNvSpPr>
          <p:nvPr/>
        </p:nvSpPr>
        <p:spPr>
          <a:xfrm>
            <a:off x="1265555" y="949325"/>
            <a:ext cx="4747318" cy="412750"/>
          </a:xfrm>
          <a:prstGeom prst="rect">
            <a:avLst/>
          </a:prstGeom>
        </p:spPr>
        <p:txBody>
          <a:bodyPr vert="horz" lIns="90000" tIns="46800" rIns="90000" bIns="46800" rtlCol="0" anchor="b">
            <a:normAutofit fontScale="67500" lnSpcReduction="20000"/>
          </a:bodyPr>
          <a:lstStyle>
            <a:lvl1pPr marL="0" indent="0" algn="l" defTabSz="914400" rtl="0" eaLnBrk="1" fontAlgn="auto" latinLnBrk="0" hangingPunct="1">
              <a:lnSpc>
                <a:spcPct val="130000"/>
              </a:lnSpc>
              <a:spcBef>
                <a:spcPts val="0"/>
              </a:spcBef>
              <a:spcAft>
                <a:spcPts val="1000"/>
              </a:spcAft>
              <a:buFont typeface="Arial" panose="020B0604020202020204" pitchFamily="34" charset="0"/>
              <a:buNone/>
              <a:defRPr sz="2400" b="1" u="none" strike="noStrike" kern="1200" cap="none" spc="150" normalizeH="0" baseline="0">
                <a:solidFill>
                  <a:schemeClr val="tx1">
                    <a:lumMod val="65000"/>
                    <a:lumOff val="35000"/>
                  </a:schemeClr>
                </a:solidFill>
                <a:uFillTx/>
                <a:latin typeface="+mn-lt"/>
                <a:ea typeface="微软雅黑" panose="020B0503020204020204" charset="-122"/>
                <a:cs typeface="+mn-cs"/>
              </a:defRPr>
            </a:lvl1pPr>
            <a:lvl2pPr marL="0" indent="0" algn="l"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 pos="1609725" algn="l"/>
                <a:tab pos="1609725" algn="l"/>
                <a:tab pos="1609725" algn="l"/>
                <a:tab pos="1609725" algn="l"/>
              </a:tabLst>
              <a:defRPr sz="2000" b="0" u="none" strike="noStrike" kern="1200" cap="none" spc="0" normalizeH="0" baseline="0">
                <a:solidFill>
                  <a:schemeClr val="bg2">
                    <a:lumMod val="85000"/>
                  </a:schemeClr>
                </a:solidFill>
                <a:uFillTx/>
                <a:latin typeface="Arial Black" panose="020B0A04020102020204" charset="0"/>
                <a:ea typeface="微软雅黑" panose="020B0503020204020204" charset="-122"/>
                <a:cs typeface="Arial Black" panose="020B0A04020102020204" charset="0"/>
              </a:defRPr>
            </a:lvl2pPr>
            <a:lvl3pPr marL="914400" indent="0" algn="l" defTabSz="914400" rtl="0" eaLnBrk="1" fontAlgn="auto" latinLnBrk="0" hangingPunct="1">
              <a:lnSpc>
                <a:spcPct val="120000"/>
              </a:lnSpc>
              <a:spcBef>
                <a:spcPts val="0"/>
              </a:spcBef>
              <a:spcAft>
                <a:spcPts val="600"/>
              </a:spcAft>
              <a:buFont typeface="Arial" panose="020B0604020202020204" pitchFamily="34" charset="0"/>
              <a:buNone/>
              <a:defRPr sz="1800" b="1"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371600" indent="0" algn="l" defTabSz="914400" rtl="0" eaLnBrk="1" fontAlgn="auto" latinLnBrk="0" hangingPunct="1">
              <a:lnSpc>
                <a:spcPct val="120000"/>
              </a:lnSpc>
              <a:spcBef>
                <a:spcPts val="0"/>
              </a:spcBef>
              <a:spcAft>
                <a:spcPts val="300"/>
              </a:spcAft>
              <a:buFont typeface="Wingdings" panose="05000000000000000000" charset="0"/>
              <a:buNone/>
              <a:defRPr sz="1600" b="1"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1828800" indent="0" algn="l" defTabSz="914400" rtl="0" eaLnBrk="1" fontAlgn="auto" latinLnBrk="0" hangingPunct="1">
              <a:lnSpc>
                <a:spcPct val="120000"/>
              </a:lnSpc>
              <a:spcBef>
                <a:spcPts val="0"/>
              </a:spcBef>
              <a:spcAft>
                <a:spcPts val="300"/>
              </a:spcAft>
              <a:buFont typeface="Arial" panose="020B0604020202020204" pitchFamily="34" charset="0"/>
              <a:buNone/>
              <a:defRPr sz="1600" b="1"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CN" dirty="0">
                <a:solidFill>
                  <a:schemeClr val="bg2">
                    <a:lumMod val="75000"/>
                  </a:schemeClr>
                </a:solidFill>
                <a:latin typeface="Arial Black" panose="020B0A04020102020204" charset="0"/>
                <a:cs typeface="Arial Black" panose="020B0A04020102020204" charset="0"/>
              </a:rPr>
              <a:t>CLUSTERING METHOD SELECTION</a:t>
            </a:r>
          </a:p>
        </p:txBody>
      </p:sp>
      <p:sp>
        <p:nvSpPr>
          <p:cNvPr id="2" name="灯片编号占位符 1"/>
          <p:cNvSpPr>
            <a:spLocks noGrp="1"/>
          </p:cNvSpPr>
          <p:nvPr>
            <p:ph type="sldNum" sz="quarter" idx="12"/>
          </p:nvPr>
        </p:nvSpPr>
        <p:spPr>
          <a:xfrm>
            <a:off x="324150" y="6314400"/>
            <a:ext cx="2700000" cy="316800"/>
          </a:xfrm>
        </p:spPr>
        <p:txBody>
          <a:bodyPr/>
          <a:lstStyle/>
          <a:p>
            <a:fld id="{565CE74E-AB26-4998-AD42-012C4C1AD076}" type="slidenum">
              <a:rPr lang="zh-CN" altLang="en-US" smtClean="0"/>
              <a:t>9</a:t>
            </a:fld>
            <a:endParaRPr lang="zh-CN" altLang="en-US"/>
          </a:p>
        </p:txBody>
      </p:sp>
      <p:sp>
        <p:nvSpPr>
          <p:cNvPr id="5" name="文本框 4">
            <a:extLst>
              <a:ext uri="{FF2B5EF4-FFF2-40B4-BE49-F238E27FC236}">
                <a16:creationId xmlns:a16="http://schemas.microsoft.com/office/drawing/2014/main" id="{E41B6D25-DE47-4222-B08A-41DEBBA6B9A2}"/>
              </a:ext>
            </a:extLst>
          </p:cNvPr>
          <p:cNvSpPr txBox="1"/>
          <p:nvPr/>
        </p:nvSpPr>
        <p:spPr>
          <a:xfrm>
            <a:off x="10510981" y="1968731"/>
            <a:ext cx="1681020" cy="492443"/>
          </a:xfrm>
          <a:prstGeom prst="rect">
            <a:avLst/>
          </a:prstGeom>
          <a:solidFill>
            <a:srgbClr val="B00000"/>
          </a:solidFill>
        </p:spPr>
        <p:txBody>
          <a:bodyPr wrap="square" rtlCol="0">
            <a:spAutoFit/>
          </a:bodyPr>
          <a:lstStyle/>
          <a:p>
            <a:r>
              <a:rPr lang="zh-CN" altLang="en-US" sz="2500" dirty="0">
                <a:solidFill>
                  <a:schemeClr val="bg1"/>
                </a:solidFill>
                <a:latin typeface="+mn-ea"/>
              </a:rPr>
              <a:t>研究方法</a:t>
            </a:r>
          </a:p>
        </p:txBody>
      </p:sp>
      <p:sp>
        <p:nvSpPr>
          <p:cNvPr id="6" name="矩形 5">
            <a:extLst>
              <a:ext uri="{FF2B5EF4-FFF2-40B4-BE49-F238E27FC236}">
                <a16:creationId xmlns:a16="http://schemas.microsoft.com/office/drawing/2014/main" id="{719F184B-C7C1-4592-BF72-1D589CBD9DAD}"/>
              </a:ext>
            </a:extLst>
          </p:cNvPr>
          <p:cNvSpPr/>
          <p:nvPr/>
        </p:nvSpPr>
        <p:spPr>
          <a:xfrm>
            <a:off x="1174115" y="1801495"/>
            <a:ext cx="3491230" cy="48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spc="300" dirty="0">
                <a:solidFill>
                  <a:schemeClr val="bg2"/>
                </a:solidFill>
                <a:uFillTx/>
              </a:rPr>
              <a:t>聚类需求</a:t>
            </a:r>
          </a:p>
        </p:txBody>
      </p:sp>
      <p:sp>
        <p:nvSpPr>
          <p:cNvPr id="8" name="矩形 7">
            <a:extLst>
              <a:ext uri="{FF2B5EF4-FFF2-40B4-BE49-F238E27FC236}">
                <a16:creationId xmlns:a16="http://schemas.microsoft.com/office/drawing/2014/main" id="{5BC4B1D1-6EBE-4DE0-B599-3EF5AFB95264}"/>
              </a:ext>
            </a:extLst>
          </p:cNvPr>
          <p:cNvSpPr/>
          <p:nvPr/>
        </p:nvSpPr>
        <p:spPr>
          <a:xfrm>
            <a:off x="5337810" y="1801495"/>
            <a:ext cx="4282440" cy="486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spc="300" dirty="0">
                <a:solidFill>
                  <a:schemeClr val="bg2"/>
                </a:solidFill>
                <a:uFillTx/>
              </a:rPr>
              <a:t>不完全多视图聚类的选择</a:t>
            </a:r>
          </a:p>
        </p:txBody>
      </p:sp>
      <p:sp>
        <p:nvSpPr>
          <p:cNvPr id="9" name="文本框 8">
            <a:extLst>
              <a:ext uri="{FF2B5EF4-FFF2-40B4-BE49-F238E27FC236}">
                <a16:creationId xmlns:a16="http://schemas.microsoft.com/office/drawing/2014/main" id="{CA4800DA-BAA7-4DF0-A03A-7F82EBD9AF1C}"/>
              </a:ext>
            </a:extLst>
          </p:cNvPr>
          <p:cNvSpPr txBox="1"/>
          <p:nvPr/>
        </p:nvSpPr>
        <p:spPr>
          <a:xfrm>
            <a:off x="1174115" y="2726690"/>
            <a:ext cx="3587115" cy="3323987"/>
          </a:xfrm>
          <a:prstGeom prst="rect">
            <a:avLst/>
          </a:prstGeom>
          <a:noFill/>
        </p:spPr>
        <p:txBody>
          <a:bodyPr wrap="square" rtlCol="0">
            <a:spAutoFit/>
          </a:bodyPr>
          <a:lstStyle/>
          <a:p>
            <a:pPr marL="342900" indent="-342900">
              <a:buClr>
                <a:srgbClr val="C00000"/>
              </a:buClr>
              <a:buFont typeface="Arial" panose="020B0604020202020204" pitchFamily="34" charset="0"/>
              <a:buChar char="•"/>
            </a:pPr>
            <a:r>
              <a:rPr lang="zh-CN" altLang="en-US" sz="2100" dirty="0">
                <a:sym typeface="+mn-ea"/>
              </a:rPr>
              <a:t>能结合业务的所有</a:t>
            </a:r>
            <a:r>
              <a:rPr lang="en-US" altLang="zh-CN" sz="2100" dirty="0">
                <a:sym typeface="+mn-ea"/>
              </a:rPr>
              <a:t>KPI</a:t>
            </a:r>
            <a:r>
              <a:rPr lang="zh-CN" altLang="en-US" sz="2100" dirty="0">
                <a:sym typeface="+mn-ea"/>
              </a:rPr>
              <a:t>数据信息去进行聚类</a:t>
            </a:r>
            <a:endParaRPr lang="en-US" altLang="zh-CN" sz="2100" dirty="0">
              <a:sym typeface="+mn-ea"/>
            </a:endParaRPr>
          </a:p>
          <a:p>
            <a:pPr marL="342900" indent="-342900">
              <a:buClr>
                <a:srgbClr val="C00000"/>
              </a:buClr>
              <a:buFont typeface="Arial" panose="020B0604020202020204" pitchFamily="34" charset="0"/>
              <a:buChar char="•"/>
            </a:pPr>
            <a:endParaRPr lang="en-US" altLang="zh-CN" sz="2100" dirty="0">
              <a:sym typeface="+mn-ea"/>
            </a:endParaRPr>
          </a:p>
          <a:p>
            <a:pPr marL="342900" indent="-342900">
              <a:buClr>
                <a:srgbClr val="C00000"/>
              </a:buClr>
              <a:buFont typeface="Arial" panose="020B0604020202020204" pitchFamily="34" charset="0"/>
              <a:buChar char="•"/>
            </a:pPr>
            <a:r>
              <a:rPr lang="zh-CN" altLang="en-US" sz="2100" dirty="0">
                <a:sym typeface="+mn-ea"/>
              </a:rPr>
              <a:t>每个</a:t>
            </a:r>
            <a:r>
              <a:rPr lang="en-US" altLang="zh-CN" sz="2100" dirty="0">
                <a:sym typeface="+mn-ea"/>
              </a:rPr>
              <a:t>KPI</a:t>
            </a:r>
            <a:r>
              <a:rPr lang="zh-CN" altLang="en-US" sz="2100" dirty="0">
                <a:sym typeface="+mn-ea"/>
              </a:rPr>
              <a:t>为描述一个业务的一个视角</a:t>
            </a:r>
            <a:endParaRPr lang="en-US" altLang="zh-CN" sz="2100" dirty="0">
              <a:sym typeface="+mn-ea"/>
            </a:endParaRPr>
          </a:p>
          <a:p>
            <a:pPr>
              <a:buClr>
                <a:srgbClr val="C00000"/>
              </a:buClr>
            </a:pPr>
            <a:endParaRPr lang="zh-CN" altLang="en-US" sz="2100" dirty="0"/>
          </a:p>
          <a:p>
            <a:pPr marL="342900" indent="-342900">
              <a:buClr>
                <a:srgbClr val="C00000"/>
              </a:buClr>
              <a:buFont typeface="Arial" panose="020B0604020202020204" pitchFamily="34" charset="0"/>
              <a:buChar char="•"/>
            </a:pPr>
            <a:r>
              <a:rPr lang="zh-CN" altLang="en-US" sz="2100" dirty="0"/>
              <a:t>能处理某些业务的某些</a:t>
            </a:r>
            <a:r>
              <a:rPr lang="en-US" altLang="zh-CN" sz="2100" dirty="0"/>
              <a:t>KPI</a:t>
            </a:r>
            <a:r>
              <a:rPr lang="zh-CN" altLang="en-US" sz="2100" dirty="0"/>
              <a:t>数据的缺失情况</a:t>
            </a:r>
          </a:p>
          <a:p>
            <a:pPr marL="285750" indent="-285750">
              <a:buFont typeface="Arial" panose="020B0604020202020204" pitchFamily="34" charset="0"/>
              <a:buChar char="•"/>
            </a:pPr>
            <a:endParaRPr lang="zh-CN" altLang="en-US" sz="2100" dirty="0"/>
          </a:p>
          <a:p>
            <a:pPr marL="342900" indent="-342900">
              <a:buClr>
                <a:srgbClr val="C00000"/>
              </a:buClr>
              <a:buFont typeface="Arial" panose="020B0604020202020204" pitchFamily="34" charset="0"/>
              <a:buChar char="•"/>
            </a:pPr>
            <a:r>
              <a:rPr lang="zh-CN" altLang="en-US" sz="2100" dirty="0"/>
              <a:t>无需标注，自动聚类</a:t>
            </a:r>
          </a:p>
        </p:txBody>
      </p:sp>
      <p:sp>
        <p:nvSpPr>
          <p:cNvPr id="11" name="文本框 10">
            <a:extLst>
              <a:ext uri="{FF2B5EF4-FFF2-40B4-BE49-F238E27FC236}">
                <a16:creationId xmlns:a16="http://schemas.microsoft.com/office/drawing/2014/main" id="{932DF612-8383-4621-B8D7-5795F1DCC292}"/>
              </a:ext>
            </a:extLst>
          </p:cNvPr>
          <p:cNvSpPr txBox="1"/>
          <p:nvPr/>
        </p:nvSpPr>
        <p:spPr>
          <a:xfrm>
            <a:off x="5614035" y="2707640"/>
            <a:ext cx="3884295" cy="2677656"/>
          </a:xfrm>
          <a:prstGeom prst="rect">
            <a:avLst/>
          </a:prstGeom>
          <a:noFill/>
        </p:spPr>
        <p:txBody>
          <a:bodyPr wrap="square" rtlCol="0">
            <a:spAutoFit/>
          </a:bodyPr>
          <a:lstStyle/>
          <a:p>
            <a:pPr marL="342900" indent="-342900">
              <a:buClr>
                <a:srgbClr val="C00000"/>
              </a:buClr>
              <a:buFont typeface="Arial" panose="020B0604020202020204" pitchFamily="34" charset="0"/>
              <a:buChar char="•"/>
            </a:pPr>
            <a:r>
              <a:rPr lang="zh-CN" altLang="en-US" sz="2100" dirty="0">
                <a:sym typeface="+mn-ea"/>
              </a:rPr>
              <a:t>普通聚类方法没办法进行高维度多视角的聚类</a:t>
            </a:r>
          </a:p>
          <a:p>
            <a:pPr marL="285750" indent="-285750">
              <a:buFont typeface="Arial" panose="020B0604020202020204" pitchFamily="34" charset="0"/>
              <a:buChar char="•"/>
            </a:pPr>
            <a:endParaRPr lang="zh-CN" altLang="en-US" sz="2100" dirty="0"/>
          </a:p>
          <a:p>
            <a:pPr marL="342900" indent="-342900">
              <a:buClr>
                <a:srgbClr val="C00000"/>
              </a:buClr>
              <a:buFont typeface="Arial" panose="020B0604020202020204" pitchFamily="34" charset="0"/>
              <a:buChar char="•"/>
            </a:pPr>
            <a:r>
              <a:rPr lang="zh-CN" altLang="en-US" sz="2100" dirty="0"/>
              <a:t>已有的一些多视图聚类对数据缺失的聚类效果十分不好</a:t>
            </a:r>
          </a:p>
          <a:p>
            <a:pPr marL="285750" indent="-285750">
              <a:buFont typeface="Arial" panose="020B0604020202020204" pitchFamily="34" charset="0"/>
              <a:buChar char="•"/>
            </a:pPr>
            <a:endParaRPr lang="zh-CN" altLang="en-US" sz="2100" dirty="0"/>
          </a:p>
          <a:p>
            <a:pPr marL="342900" indent="-342900">
              <a:buClr>
                <a:srgbClr val="C00000"/>
              </a:buClr>
              <a:buFont typeface="Arial" panose="020B0604020202020204" pitchFamily="34" charset="0"/>
              <a:buChar char="•"/>
            </a:pPr>
            <a:r>
              <a:rPr lang="zh-CN" altLang="en-US" sz="2100" dirty="0"/>
              <a:t>不完全多视图聚类方法可以完全满足我们的聚类需求</a:t>
            </a:r>
          </a:p>
        </p:txBody>
      </p:sp>
      <p:sp>
        <p:nvSpPr>
          <p:cNvPr id="12" name="文本框 11">
            <a:extLst>
              <a:ext uri="{FF2B5EF4-FFF2-40B4-BE49-F238E27FC236}">
                <a16:creationId xmlns:a16="http://schemas.microsoft.com/office/drawing/2014/main" id="{386D8761-6BAA-451B-B5B4-08159E5B1420}"/>
              </a:ext>
            </a:extLst>
          </p:cNvPr>
          <p:cNvSpPr txBox="1"/>
          <p:nvPr/>
        </p:nvSpPr>
        <p:spPr>
          <a:xfrm>
            <a:off x="10510981" y="4467304"/>
            <a:ext cx="1681020" cy="492443"/>
          </a:xfrm>
          <a:prstGeom prst="rect">
            <a:avLst/>
          </a:prstGeom>
          <a:solidFill>
            <a:srgbClr val="B00000"/>
          </a:solidFill>
        </p:spPr>
        <p:txBody>
          <a:bodyPr wrap="square" rtlCol="0">
            <a:spAutoFit/>
          </a:bodyPr>
          <a:lstStyle/>
          <a:p>
            <a:r>
              <a:rPr lang="zh-CN" altLang="en-US" sz="2500" dirty="0">
                <a:solidFill>
                  <a:schemeClr val="bg1">
                    <a:lumMod val="65000"/>
                  </a:schemeClr>
                </a:solidFill>
                <a:latin typeface="+mn-ea"/>
              </a:rPr>
              <a:t>参考文献</a:t>
            </a:r>
          </a:p>
        </p:txBody>
      </p:sp>
    </p:spTree>
    <p:extLst>
      <p:ext uri="{BB962C8B-B14F-4D97-AF65-F5344CB8AC3E}">
        <p14:creationId xmlns:p14="http://schemas.microsoft.com/office/powerpoint/2010/main" val="1133691399"/>
      </p:ext>
    </p:extLst>
  </p:cSld>
  <p:clrMapOvr>
    <a:masterClrMapping/>
  </p:clrMapOvr>
  <p:transition advTm="9217"/>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SLIDE_ID" val="custom20205081_5"/>
  <p:tag name="KSO_WM_TEMPLATE_SUBCATEGORY" val="19"/>
  <p:tag name="KSO_WM_TEMPLATE_MASTER_TYPE" val="0"/>
  <p:tag name="KSO_WM_TEMPLATE_COLOR_TYPE" val="1"/>
  <p:tag name="KSO_WM_SLIDE_ITEM_CNT" val="5"/>
  <p:tag name="KSO_WM_SLIDE_INDEX" val="5"/>
  <p:tag name="KSO_WM_TAG_VERSION" val="1.0"/>
  <p:tag name="KSO_WM_BEAUTIFY_FLAG" val="#wm#"/>
  <p:tag name="KSO_WM_TEMPLATE_CATEGORY" val="custom"/>
  <p:tag name="KSO_WM_TEMPLATE_INDEX" val="20205081"/>
  <p:tag name="KSO_WM_SLIDE_TYPE" val="contents"/>
  <p:tag name="KSO_WM_SLIDE_SUBTYPE" val="diag"/>
  <p:tag name="KSO_WM_DIAGRAM_GROUP_CODE" val="l1-1"/>
  <p:tag name="KSO_WM_SLIDE_DIAGTYPE" val="l"/>
  <p:tag name="KSO_WM_SLIDE_LAYOUT" val="a_b_l"/>
  <p:tag name="KSO_WM_SLIDE_LAYOUT_CNT" val="1_1_1"/>
  <p:tag name="KSO_WM_UNIT_SHOW_EDIT_AREA_INDICATION" val="1"/>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081_5*i*2"/>
  <p:tag name="KSO_WM_TEMPLATE_CATEGORY" val="custom"/>
  <p:tag name="KSO_WM_TEMPLATE_INDEX" val="20205081"/>
  <p:tag name="KSO_WM_UNIT_LAYERLEVEL" val="1"/>
  <p:tag name="KSO_WM_TAG_VERSION" val="1.0"/>
  <p:tag name="KSO_WM_BEAUTIFY_FLAG" val="#wm#"/>
  <p:tag name="KSO_WM_DIAGRAM_GROUP_CODE" val="l1-1"/>
  <p:tag name="KSO_WM_UNIT_TYPE" val="i"/>
  <p:tag name="KSO_WM_UNIT_INDEX" val="2"/>
  <p:tag name="KSO_WM_UNIT_LINE_FORE_SCHEMECOLOR_INDEX" val="14"/>
  <p:tag name="KSO_WM_UNIT_LINE_FILL_TYPE" val="2"/>
  <p:tag name="KSO_WM_UNIT_USESOURCEFORMAT_APPLY" val="1"/>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081_5*l_h_i*1_1_1"/>
  <p:tag name="KSO_WM_TEMPLATE_CATEGORY" val="custom"/>
  <p:tag name="KSO_WM_TEMPLATE_INDEX" val="20205081"/>
  <p:tag name="KSO_WM_UNIT_LAYERLEVEL" val="1_1_1"/>
  <p:tag name="KSO_WM_TAG_VERSION" val="1.0"/>
  <p:tag name="KSO_WM_BEAUTIFY_FLAG" val="#wm#"/>
  <p:tag name="KSO_WM_DIAGRAM_GROUP_CODE" val="l1-1"/>
  <p:tag name="KSO_WM_UNIT_TYPE" val="l_h_i"/>
  <p:tag name="KSO_WM_UNIT_INDEX" val="1_1_1"/>
  <p:tag name="KSO_WM_UNIT_TEXT_FILL_FORE_SCHEMECOLOR_INDEX" val="13"/>
  <p:tag name="KSO_WM_UNIT_TEXT_FILL_TYPE" val="1"/>
  <p:tag name="KSO_WM_UNIT_USESOURCEFORMAT_APPLY" val="1"/>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081_5*l_h_f*1_1_1"/>
  <p:tag name="KSO_WM_TEMPLATE_CATEGORY" val="custom"/>
  <p:tag name="KSO_WM_TEMPLATE_INDEX" val="20205081"/>
  <p:tag name="KSO_WM_UNIT_LAYERLEVEL" val="1_1_1"/>
  <p:tag name="KSO_WM_TAG_VERSION" val="1.0"/>
  <p:tag name="KSO_WM_BEAUTIFY_FLAG" val="#wm#"/>
  <p:tag name="KSO_WM_UNIT_ISCONTENTSTITLE" val="0"/>
  <p:tag name="KSO_WM_UNIT_PRESET_TEXT" val="单击输入章节标题......"/>
  <p:tag name="KSO_WM_UNIT_NOCLEAR" val="0"/>
  <p:tag name="KSO_WM_UNIT_VALUE" val="16"/>
  <p:tag name="KSO_WM_DIAGRAM_GROUP_CODE" val="l1-1"/>
  <p:tag name="KSO_WM_UNIT_TYPE" val="l_h_f"/>
  <p:tag name="KSO_WM_UNIT_INDEX" val="1_1_1"/>
  <p:tag name="KSO_WM_UNIT_SHOW_EDIT_AREA_INDICATION" val="1"/>
  <p:tag name="KSO_WM_UNIT_TEXT_FILL_FORE_SCHEMECOLOR_INDEX" val="13"/>
  <p:tag name="KSO_WM_UNIT_TEXT_FILL_TYPE" val="1"/>
  <p:tag name="KSO_WM_UNIT_USESOURCEFORMAT_APPLY" val="1"/>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081_5*l_h_i*1_2_1"/>
  <p:tag name="KSO_WM_TEMPLATE_CATEGORY" val="custom"/>
  <p:tag name="KSO_WM_TEMPLATE_INDEX" val="20205081"/>
  <p:tag name="KSO_WM_UNIT_LAYERLEVEL" val="1_1_1"/>
  <p:tag name="KSO_WM_TAG_VERSION" val="1.0"/>
  <p:tag name="KSO_WM_BEAUTIFY_FLAG" val="#wm#"/>
  <p:tag name="KSO_WM_DIAGRAM_GROUP_CODE" val="l1-1"/>
  <p:tag name="KSO_WM_UNIT_TYPE" val="l_h_i"/>
  <p:tag name="KSO_WM_UNIT_INDEX" val="1_2_1"/>
  <p:tag name="KSO_WM_UNIT_TEXT_FILL_FORE_SCHEMECOLOR_INDEX" val="13"/>
  <p:tag name="KSO_WM_UNIT_TEXT_FILL_TYPE" val="1"/>
  <p:tag name="KSO_WM_UNIT_USESOURCEFORMAT_APPLY" val="1"/>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081_5*l_h_i*1_3_1"/>
  <p:tag name="KSO_WM_TEMPLATE_CATEGORY" val="custom"/>
  <p:tag name="KSO_WM_TEMPLATE_INDEX" val="20205081"/>
  <p:tag name="KSO_WM_UNIT_LAYERLEVEL" val="1_1_1"/>
  <p:tag name="KSO_WM_TAG_VERSION" val="1.0"/>
  <p:tag name="KSO_WM_BEAUTIFY_FLAG" val="#wm#"/>
  <p:tag name="KSO_WM_DIAGRAM_GROUP_CODE" val="l1-1"/>
  <p:tag name="KSO_WM_UNIT_TYPE" val="l_h_i"/>
  <p:tag name="KSO_WM_UNIT_INDEX" val="1_3_1"/>
  <p:tag name="KSO_WM_UNIT_TEXT_FILL_FORE_SCHEMECOLOR_INDEX" val="13"/>
  <p:tag name="KSO_WM_UNIT_TEXT_FILL_TYPE" val="1"/>
  <p:tag name="KSO_WM_UNIT_USESOURCEFORMAT_APPLY" val="1"/>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081_5*l_h_i*1_4_1"/>
  <p:tag name="KSO_WM_TEMPLATE_CATEGORY" val="custom"/>
  <p:tag name="KSO_WM_TEMPLATE_INDEX" val="20205081"/>
  <p:tag name="KSO_WM_UNIT_LAYERLEVEL" val="1_1_1"/>
  <p:tag name="KSO_WM_TAG_VERSION" val="1.0"/>
  <p:tag name="KSO_WM_BEAUTIFY_FLAG" val="#wm#"/>
  <p:tag name="KSO_WM_DIAGRAM_GROUP_CODE" val="l1-1"/>
  <p:tag name="KSO_WM_UNIT_TYPE" val="l_h_i"/>
  <p:tag name="KSO_WM_UNIT_INDEX" val="1_4_1"/>
  <p:tag name="KSO_WM_UNIT_TEXT_FILL_FORE_SCHEMECOLOR_INDEX" val="13"/>
  <p:tag name="KSO_WM_UNIT_TEXT_FILL_TYPE" val="1"/>
  <p:tag name="KSO_WM_UNIT_USESOURCEFORMAT_APPLY" val="1"/>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081_5*l_h_i*1_5_1"/>
  <p:tag name="KSO_WM_TEMPLATE_CATEGORY" val="custom"/>
  <p:tag name="KSO_WM_TEMPLATE_INDEX" val="20205081"/>
  <p:tag name="KSO_WM_UNIT_LAYERLEVEL" val="1_1_1"/>
  <p:tag name="KSO_WM_TAG_VERSION" val="1.0"/>
  <p:tag name="KSO_WM_BEAUTIFY_FLAG" val="#wm#"/>
  <p:tag name="KSO_WM_DIAGRAM_GROUP_CODE" val="l1-1"/>
  <p:tag name="KSO_WM_UNIT_TYPE" val="l_h_i"/>
  <p:tag name="KSO_WM_UNIT_INDEX" val="1_5_1"/>
  <p:tag name="KSO_WM_UNIT_TEXT_FILL_FORE_SCHEMECOLOR_INDEX" val="13"/>
  <p:tag name="KSO_WM_UNIT_TEXT_FILL_TYPE" val="1"/>
  <p:tag name="KSO_WM_UNIT_USESOURCEFORMAT_APPLY" val="1"/>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081_5*l_h_f*1_2_1"/>
  <p:tag name="KSO_WM_TEMPLATE_CATEGORY" val="custom"/>
  <p:tag name="KSO_WM_TEMPLATE_INDEX" val="20205081"/>
  <p:tag name="KSO_WM_UNIT_LAYERLEVEL" val="1_1_1"/>
  <p:tag name="KSO_WM_TAG_VERSION" val="1.0"/>
  <p:tag name="KSO_WM_BEAUTIFY_FLAG" val="#wm#"/>
  <p:tag name="KSO_WM_UNIT_ISCONTENTSTITLE" val="0"/>
  <p:tag name="KSO_WM_UNIT_PRESET_TEXT" val="单击输入章节标题......"/>
  <p:tag name="KSO_WM_UNIT_NOCLEAR" val="0"/>
  <p:tag name="KSO_WM_UNIT_VALUE" val="16"/>
  <p:tag name="KSO_WM_DIAGRAM_GROUP_CODE" val="l1-1"/>
  <p:tag name="KSO_WM_UNIT_TYPE" val="l_h_f"/>
  <p:tag name="KSO_WM_UNIT_INDEX" val="1_2_1"/>
  <p:tag name="KSO_WM_UNIT_SHOW_EDIT_AREA_INDICATION" val="1"/>
  <p:tag name="KSO_WM_UNIT_TEXT_FILL_FORE_SCHEMECOLOR_INDEX" val="13"/>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081_5*l_h_f*1_3_1"/>
  <p:tag name="KSO_WM_TEMPLATE_CATEGORY" val="custom"/>
  <p:tag name="KSO_WM_TEMPLATE_INDEX" val="20205081"/>
  <p:tag name="KSO_WM_UNIT_LAYERLEVEL" val="1_1_1"/>
  <p:tag name="KSO_WM_TAG_VERSION" val="1.0"/>
  <p:tag name="KSO_WM_BEAUTIFY_FLAG" val="#wm#"/>
  <p:tag name="KSO_WM_UNIT_ISCONTENTSTITLE" val="0"/>
  <p:tag name="KSO_WM_UNIT_PRESET_TEXT" val="单击输入章节标题......"/>
  <p:tag name="KSO_WM_UNIT_NOCLEAR" val="0"/>
  <p:tag name="KSO_WM_UNIT_VALUE" val="16"/>
  <p:tag name="KSO_WM_DIAGRAM_GROUP_CODE" val="l1-1"/>
  <p:tag name="KSO_WM_UNIT_TYPE" val="l_h_f"/>
  <p:tag name="KSO_WM_UNIT_INDEX" val="1_3_1"/>
  <p:tag name="KSO_WM_UNIT_SHOW_EDIT_AREA_INDICATION" val="1"/>
  <p:tag name="KSO_WM_UNIT_TEXT_FILL_FORE_SCHEMECOLOR_INDEX" val="13"/>
  <p:tag name="KSO_WM_UNIT_TEXT_FILL_TYPE" val="1"/>
  <p:tag name="KSO_WM_UNIT_USESOURCEFORMAT_APPLY" val="1"/>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081_5*l_h_f*1_4_1"/>
  <p:tag name="KSO_WM_TEMPLATE_CATEGORY" val="custom"/>
  <p:tag name="KSO_WM_TEMPLATE_INDEX" val="20205081"/>
  <p:tag name="KSO_WM_UNIT_LAYERLEVEL" val="1_1_1"/>
  <p:tag name="KSO_WM_TAG_VERSION" val="1.0"/>
  <p:tag name="KSO_WM_BEAUTIFY_FLAG" val="#wm#"/>
  <p:tag name="KSO_WM_UNIT_ISCONTENTSTITLE" val="0"/>
  <p:tag name="KSO_WM_UNIT_PRESET_TEXT" val="单击输入章节标题......"/>
  <p:tag name="KSO_WM_UNIT_NOCLEAR" val="0"/>
  <p:tag name="KSO_WM_UNIT_VALUE" val="16"/>
  <p:tag name="KSO_WM_DIAGRAM_GROUP_CODE" val="l1-1"/>
  <p:tag name="KSO_WM_UNIT_TYPE" val="l_h_f"/>
  <p:tag name="KSO_WM_UNIT_INDEX" val="1_4_1"/>
  <p:tag name="KSO_WM_UNIT_SHOW_EDIT_AREA_INDICATION" val="1"/>
  <p:tag name="KSO_WM_UNIT_TEXT_FILL_FORE_SCHEMECOLOR_INDEX" val="13"/>
  <p:tag name="KSO_WM_UNIT_TEXT_FILL_TYPE" val="1"/>
  <p:tag name="KSO_WM_UNIT_USESOURCEFORMAT_APPLY" val="1"/>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081_5*l_h_f*1_5_1"/>
  <p:tag name="KSO_WM_TEMPLATE_CATEGORY" val="custom"/>
  <p:tag name="KSO_WM_TEMPLATE_INDEX" val="20205081"/>
  <p:tag name="KSO_WM_UNIT_LAYERLEVEL" val="1_1_1"/>
  <p:tag name="KSO_WM_TAG_VERSION" val="1.0"/>
  <p:tag name="KSO_WM_BEAUTIFY_FLAG" val="#wm#"/>
  <p:tag name="KSO_WM_UNIT_ISCONTENTSTITLE" val="0"/>
  <p:tag name="KSO_WM_UNIT_PRESET_TEXT" val="单击输入章节标题......"/>
  <p:tag name="KSO_WM_UNIT_NOCLEAR" val="0"/>
  <p:tag name="KSO_WM_UNIT_VALUE" val="16"/>
  <p:tag name="KSO_WM_DIAGRAM_GROUP_CODE" val="l1-1"/>
  <p:tag name="KSO_WM_UNIT_TYPE" val="l_h_f"/>
  <p:tag name="KSO_WM_UNIT_INDEX" val="1_5_1"/>
  <p:tag name="KSO_WM_UNIT_SHOW_EDIT_AREA_INDICATION" val="1"/>
  <p:tag name="KSO_WM_UNIT_TEXT_FILL_FORE_SCHEMECOLOR_INDEX" val="13"/>
  <p:tag name="KSO_WM_UNIT_TEXT_FILL_TYPE" val="1"/>
  <p:tag name="KSO_WM_UNIT_USESOURCEFORMAT_APPLY" val="1"/>
</p:tagLst>
</file>

<file path=ppt/tags/tag123.xml><?xml version="1.0" encoding="utf-8"?>
<p:tagLst xmlns:a="http://schemas.openxmlformats.org/drawingml/2006/main" xmlns:r="http://schemas.openxmlformats.org/officeDocument/2006/relationships" xmlns:p="http://schemas.openxmlformats.org/presentationml/2006/main">
  <p:tag name="KSO_WM_UNIT_ISCONTENTSTITLE" val="1"/>
  <p:tag name="KSO_WM_UNIT_PRESET_TEXT" val="目录"/>
  <p:tag name="KSO_WM_UNIT_NOCLEAR" val="1"/>
  <p:tag name="KSO_WM_UNIT_VALUE" val="2"/>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5081_5*a*1"/>
  <p:tag name="KSO_WM_TEMPLATE_CATEGORY" val="custom"/>
  <p:tag name="KSO_WM_TEMPLATE_INDEX" val="20205081"/>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12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ONTENTS"/>
  <p:tag name="KSO_WM_UNIT_NOCLEAR" val="1"/>
  <p:tag name="KSO_WM_UNIT_VALUE" val="7"/>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205081_5*b*1"/>
  <p:tag name="KSO_WM_TEMPLATE_CATEGORY" val="custom"/>
  <p:tag name="KSO_WM_TEMPLATE_INDEX" val="20205081"/>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5081_5*i*1"/>
  <p:tag name="KSO_WM_TEMPLATE_CATEGORY" val="custom"/>
  <p:tag name="KSO_WM_TEMPLATE_INDEX" val="20205081"/>
  <p:tag name="KSO_WM_UNIT_LAYERLEVEL" val="1"/>
  <p:tag name="KSO_WM_TAG_VERSION" val="1.0"/>
  <p:tag name="KSO_WM_BEAUTIFY_FLAG" val="#wm#"/>
  <p:tag name="KSO_WM_UNIT_FILL_FORE_SCHEMECOLOR_INDEX" val="13"/>
  <p:tag name="KSO_WM_UNIT_FILL_TYPE" val="1"/>
  <p:tag name="KSO_WM_UNIT_TEXT_FILL_FORE_SCHEMECOLOR_INDEX" val="2"/>
  <p:tag name="KSO_WM_UNIT_TEXT_FILL_TYPE" val="1"/>
  <p:tag name="KSO_WM_UNIT_USESOURCEFORMAT_APPLY" val="1"/>
</p:tagLst>
</file>

<file path=ppt/tags/tag126.xml><?xml version="1.0" encoding="utf-8"?>
<p:tagLst xmlns:a="http://schemas.openxmlformats.org/drawingml/2006/main" xmlns:r="http://schemas.openxmlformats.org/officeDocument/2006/relationships" xmlns:p="http://schemas.openxmlformats.org/presentationml/2006/main">
  <p:tag name="ISLIDE.ICON" val="#407181;"/>
</p:tagLst>
</file>

<file path=ppt/tags/tag127.xml><?xml version="1.0" encoding="utf-8"?>
<p:tagLst xmlns:a="http://schemas.openxmlformats.org/drawingml/2006/main" xmlns:r="http://schemas.openxmlformats.org/officeDocument/2006/relationships" xmlns:p="http://schemas.openxmlformats.org/presentationml/2006/main">
  <p:tag name="ISLIDE.ICON" val="#407187;#407183;#407325;#407181;"/>
</p:tagLst>
</file>

<file path=ppt/tags/tag128.xml><?xml version="1.0" encoding="utf-8"?>
<p:tagLst xmlns:a="http://schemas.openxmlformats.org/drawingml/2006/main" xmlns:r="http://schemas.openxmlformats.org/officeDocument/2006/relationships" xmlns:p="http://schemas.openxmlformats.org/presentationml/2006/main">
  <p:tag name="KSO_WM_UNIT_TABLE_BEAUTIFY" val="smartTable{cb35bca8-5d02-4c0d-acfb-48b60a87e0a1}"/>
  <p:tag name="TABLE_ENDDRAG_ORIGIN_RECT" val="644*154"/>
  <p:tag name="TABLE_ENDDRAG_RECT" val="113*126*644*154"/>
</p:tagLst>
</file>

<file path=ppt/tags/tag129.xml><?xml version="1.0" encoding="utf-8"?>
<p:tagLst xmlns:a="http://schemas.openxmlformats.org/drawingml/2006/main" xmlns:r="http://schemas.openxmlformats.org/officeDocument/2006/relationships" xmlns:p="http://schemas.openxmlformats.org/presentationml/2006/main">
  <p:tag name="KSO_WM_UNIT_TABLE_BEAUTIFY" val="smartTable{5cb27679-eb6b-4684-ba11-17c50bced54e}"/>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TABLE_BEAUTIFY" val="smartTable{9e572859-88a9-4af0-a461-63f2d9ea61d5}"/>
</p:tagLst>
</file>

<file path=ppt/tags/tag14.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8541</TotalTime>
  <Words>2481</Words>
  <Application>Microsoft Office PowerPoint</Application>
  <PresentationFormat>宽屏</PresentationFormat>
  <Paragraphs>195</Paragraphs>
  <Slides>26</Slides>
  <Notes>23</Notes>
  <HiddenSlides>0</HiddenSlides>
  <MMClips>0</MMClips>
  <ScaleCrop>false</ScaleCrop>
  <HeadingPairs>
    <vt:vector size="8" baseType="variant">
      <vt:variant>
        <vt:lpstr>已用的字体</vt:lpstr>
      </vt:variant>
      <vt:variant>
        <vt:i4>9</vt:i4>
      </vt:variant>
      <vt:variant>
        <vt:lpstr>主题</vt:lpstr>
      </vt:variant>
      <vt:variant>
        <vt:i4>4</vt:i4>
      </vt:variant>
      <vt:variant>
        <vt:lpstr>嵌入 OLE 服务器</vt:lpstr>
      </vt:variant>
      <vt:variant>
        <vt:i4>1</vt:i4>
      </vt:variant>
      <vt:variant>
        <vt:lpstr>幻灯片标题</vt:lpstr>
      </vt:variant>
      <vt:variant>
        <vt:i4>26</vt:i4>
      </vt:variant>
    </vt:vector>
  </HeadingPairs>
  <TitlesOfParts>
    <vt:vector size="40" baseType="lpstr">
      <vt:lpstr>Arial Black</vt:lpstr>
      <vt:lpstr>Wingdings</vt:lpstr>
      <vt:lpstr>Times New Roman</vt:lpstr>
      <vt:lpstr>微软雅黑</vt:lpstr>
      <vt:lpstr>方正粗黑宋简体</vt:lpstr>
      <vt:lpstr>Calibri</vt:lpstr>
      <vt:lpstr>Cambria Math</vt:lpstr>
      <vt:lpstr>宋体</vt:lpstr>
      <vt:lpstr>Arial</vt:lpstr>
      <vt:lpstr>Office 主题</vt:lpstr>
      <vt:lpstr>自定义设计方案</vt:lpstr>
      <vt:lpstr>1_Office 主题​​</vt:lpstr>
      <vt:lpstr>1_自定义设计方案</vt:lpstr>
      <vt:lpstr>Equation</vt:lpstr>
      <vt:lpstr>PowerPoint 演示文稿</vt:lpstr>
      <vt:lpstr>PowerPoint 演示文稿</vt:lpstr>
      <vt:lpstr>Part 1 研究背景</vt:lpstr>
      <vt:lpstr>背景</vt:lpstr>
      <vt:lpstr>问题</vt:lpstr>
      <vt:lpstr>研究意义</vt:lpstr>
      <vt:lpstr>Part 2 研究方法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presidentz</dc:creator>
  <cp:lastModifiedBy>zhang ruqian</cp:lastModifiedBy>
  <cp:revision>383</cp:revision>
  <dcterms:created xsi:type="dcterms:W3CDTF">2021-05-20T03:44:00Z</dcterms:created>
  <dcterms:modified xsi:type="dcterms:W3CDTF">2022-10-08T04:46:14Z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7B61D74998AF4E4B9CB428A640099A9A</vt:lpwstr>
  </property>
  <property fmtid="{D5CDD505-2E9C-101B-9397-08002B2CF9AE}" pid="3" name="KSOProductBuildVer">
    <vt:lpwstr>2052-11.1.0.10495</vt:lpwstr>
  </property>
  <property fmtid="{D5CDD505-2E9C-101B-9397-08002B2CF9AE}" pid="4" name="KSOSaveFontToCloudKey">
    <vt:lpwstr>309803104_embed</vt:lpwstr>
  </property>
</Properties>
</file>